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8"/>
  </p:notesMasterIdLst>
  <p:handoutMasterIdLst>
    <p:handoutMasterId r:id="rId39"/>
  </p:handoutMasterIdLst>
  <p:sldIdLst>
    <p:sldId id="322" r:id="rId5"/>
    <p:sldId id="335" r:id="rId6"/>
    <p:sldId id="271" r:id="rId7"/>
    <p:sldId id="405" r:id="rId8"/>
    <p:sldId id="418" r:id="rId9"/>
    <p:sldId id="406" r:id="rId10"/>
    <p:sldId id="311" r:id="rId11"/>
    <p:sldId id="273" r:id="rId12"/>
    <p:sldId id="274" r:id="rId13"/>
    <p:sldId id="409" r:id="rId14"/>
    <p:sldId id="407" r:id="rId15"/>
    <p:sldId id="431" r:id="rId16"/>
    <p:sldId id="430" r:id="rId17"/>
    <p:sldId id="408" r:id="rId18"/>
    <p:sldId id="416" r:id="rId19"/>
    <p:sldId id="417" r:id="rId20"/>
    <p:sldId id="410" r:id="rId21"/>
    <p:sldId id="411" r:id="rId22"/>
    <p:sldId id="279" r:id="rId23"/>
    <p:sldId id="412" r:id="rId24"/>
    <p:sldId id="432" r:id="rId25"/>
    <p:sldId id="433" r:id="rId26"/>
    <p:sldId id="280" r:id="rId27"/>
    <p:sldId id="434" r:id="rId28"/>
    <p:sldId id="435" r:id="rId29"/>
    <p:sldId id="419" r:id="rId30"/>
    <p:sldId id="420" r:id="rId31"/>
    <p:sldId id="414" r:id="rId32"/>
    <p:sldId id="294" r:id="rId33"/>
    <p:sldId id="297" r:id="rId34"/>
    <p:sldId id="415" r:id="rId35"/>
    <p:sldId id="356" r:id="rId36"/>
    <p:sldId id="429" r:id="rId37"/>
  </p:sldIdLst>
  <p:sldSz cx="12188825" cy="6858000"/>
  <p:notesSz cx="6858000" cy="9144000"/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965" autoAdjust="0"/>
    <p:restoredTop sz="93544" autoAdjust="0"/>
  </p:normalViewPr>
  <p:slideViewPr>
    <p:cSldViewPr showGuides="1">
      <p:cViewPr varScale="1">
        <p:scale>
          <a:sx n="107" d="100"/>
          <a:sy n="107" d="100"/>
        </p:scale>
        <p:origin x="488" y="176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2/25/21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2/25/21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6618A1-509D-4EBF-B57E-9B02B1045BA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6618A1-509D-4EBF-B57E-9B02B1045BA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98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6618A1-509D-4EBF-B57E-9B02B1045BA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70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4AD3B1-3912-42FC-A348-2A147A09D67A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63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AEA1D6-D115-46B2-8CCC-BC443595266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685800"/>
            <a:ext cx="6397625" cy="360045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65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AEA1D6-D115-46B2-8CCC-BC443595266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685800"/>
            <a:ext cx="6397625" cy="360045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4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A54887-F7AC-4AA3-A8E3-619F2D12CAD0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495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B039A2-6569-40D6-9551-1C2A2C18D6F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640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8ADB3D-F06D-4133-B21C-B57235115EE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29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8ADB3D-F06D-4133-B21C-B57235115EE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56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E92DE3-4222-4118-85A1-21851DFD953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793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273BA6-D7FA-41CF-8081-44EAF309E2FF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62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273BA6-D7FA-41CF-8081-44EAF309E2F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49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273BA6-D7FA-41CF-8081-44EAF309E2F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484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AEA1D6-D115-46B2-8CCC-BC443595266E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685800"/>
            <a:ext cx="6397625" cy="360045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870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AEA1D6-D115-46B2-8CCC-BC443595266E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685800"/>
            <a:ext cx="6397625" cy="360045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814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4464E6-A7B4-4958-8193-F9403B6F558D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773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8ADB3D-F06D-4133-B21C-B57235115EE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893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5E71206-2F84-403A-BDAA-EB5CA4221B15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14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5E71206-2F84-403A-BDAA-EB5CA4221B15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14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349829-97FD-4664-A235-AD16B1B2D588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6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E92DE3-4222-4118-85A1-21851DFD953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9899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0CEFBF6-27EC-48B0-8CAD-885ED9C76F7E}" type="slidenum">
              <a:rPr lang="en-US" altLang="en-US" sz="1200" smtClean="0"/>
              <a:pPr/>
              <a:t>33</a:t>
            </a:fld>
            <a:endParaRPr lang="en-US" altLang="en-US" sz="120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451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E92DE3-4222-4118-85A1-21851DFD953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53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32CB92-802D-457D-8F67-C22EAA70FB5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88137F90-0831-488D-827D-7427F543138C}" type="slidenum">
              <a:rPr lang="en-US" sz="1200">
                <a:solidFill>
                  <a:prstClr val="black"/>
                </a:solidFill>
              </a:rPr>
              <a:pPr/>
              <a:t>7</a:t>
            </a:fld>
            <a:endParaRPr lang="en-US" sz="1200">
              <a:solidFill>
                <a:prstClr val="black"/>
              </a:solidFill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5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D5F1B5-BD84-4116-9FA0-4439711F909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94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4E7118-0261-4CA0-A701-33D578DABC8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98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AEA1D6-D115-46B2-8CCC-BC443595266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685800"/>
            <a:ext cx="6397625" cy="360045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70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1D2498CD-A622-4ACC-98D8-8365C1B868F0}" type="datetime1">
              <a:rPr lang="en-US" smtClean="0"/>
              <a:pPr/>
              <a:t>2/25/21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CF6B-193C-4CEB-9860-F1C5F0818FA3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CBC3-4EDC-4C84-BDD0-15F2AD890B92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8" y="152400"/>
            <a:ext cx="10115032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12589" y="1266825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9920" y="1266825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14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F3DB-CE40-42F4-BAF4-5D73D1160093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CA6E5-33C6-44C3-9324-1BC5DF93F43F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9C1D9-07E1-4387-AF34-89EE2802766D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9E85B-B39A-43E9-82DE-E3279D984288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0C95-D35D-47FC-816D-E56328637043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63A7-695C-4C09-B334-6924060F5B71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B6D02-49B3-41C1-9893-391F698AE757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1AC91-90B4-40B7-917F-BAE86E369F96}" type="datetime1">
              <a:rPr lang="en-US" smtClean="0"/>
              <a:t>2/25/21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AB525-F3F4-481A-B8D5-B732FA9EB082}" type="datetime1">
              <a:rPr lang="en-US" smtClean="0"/>
              <a:pPr/>
              <a:t>2/25/21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4.png"/><Relationship Id="rId5" Type="http://schemas.openxmlformats.org/officeDocument/2006/relationships/image" Target="../media/image100.png"/><Relationship Id="rId4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9836" y="1340768"/>
            <a:ext cx="10533856" cy="2592288"/>
          </a:xfrm>
        </p:spPr>
        <p:txBody>
          <a:bodyPr>
            <a:normAutofit/>
          </a:bodyPr>
          <a:lstStyle/>
          <a:p>
            <a:r>
              <a:rPr lang="en-US" sz="6000" dirty="0"/>
              <a:t>The Analysis and Design of</a:t>
            </a:r>
            <a:br>
              <a:rPr lang="en-US" sz="6000" dirty="0"/>
            </a:br>
            <a:r>
              <a:rPr lang="en-US" sz="6000" dirty="0"/>
              <a:t>          Computer Algorithms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036" y="4619600"/>
            <a:ext cx="8568952" cy="1219200"/>
          </a:xfrm>
        </p:spPr>
        <p:txBody>
          <a:bodyPr>
            <a:normAutofit/>
          </a:bodyPr>
          <a:lstStyle/>
          <a:p>
            <a:r>
              <a:rPr lang="en-US" sz="3200" dirty="0"/>
              <a:t>                       CIS*3490 Winter 2021</a:t>
            </a:r>
          </a:p>
        </p:txBody>
      </p:sp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45862"/>
            <a:ext cx="10657184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Examples of </a:t>
            </a:r>
            <a:r>
              <a:rPr lang="en-US" dirty="0" err="1"/>
              <a:t>Horspool’s</a:t>
            </a:r>
            <a:r>
              <a:rPr lang="en-US" dirty="0"/>
              <a:t> algorithm application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Monotype Sorts" pitchFamily="2" charset="2"/>
              <a:buNone/>
              <a:defRPr/>
            </a:pPr>
            <a:endParaRPr lang="en-US" dirty="0">
              <a:latin typeface="Courier New" pitchFamily="49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dirty="0">
              <a:latin typeface="Courier New" pitchFamily="49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dirty="0">
              <a:latin typeface="Courier New" pitchFamily="49" charset="0"/>
            </a:endParaRP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BARD LOVED BANANAS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BAOBAB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      BAOBAB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        BAOBAB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			    BAOBAB </a:t>
            </a:r>
            <a:r>
              <a:rPr lang="en-US" dirty="0"/>
              <a:t>(unsuccessful search)</a:t>
            </a:r>
          </a:p>
        </p:txBody>
      </p:sp>
      <p:grpSp>
        <p:nvGrpSpPr>
          <p:cNvPr id="10244" name="Group 74"/>
          <p:cNvGrpSpPr>
            <a:grpSpLocks/>
          </p:cNvGrpSpPr>
          <p:nvPr/>
        </p:nvGrpSpPr>
        <p:grpSpPr bwMode="auto">
          <a:xfrm>
            <a:off x="1629916" y="1556792"/>
            <a:ext cx="8382000" cy="1371600"/>
            <a:chOff x="384" y="768"/>
            <a:chExt cx="5280" cy="864"/>
          </a:xfrm>
        </p:grpSpPr>
        <p:grpSp>
          <p:nvGrpSpPr>
            <p:cNvPr id="10245" name="Group 73"/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0249" name="Group 32"/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0251" name="Rectangle 33"/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0252" name="Rectangle 34"/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1 2 6 6 6 6 6 6 6 6 6 6 6 6 3 6 6 6 6 6 6 6 6 6 6 6</a:t>
                  </a:r>
                  <a:endParaRPr lang="en-US" sz="4000"/>
                </a:p>
              </p:txBody>
            </p:sp>
            <p:sp>
              <p:nvSpPr>
                <p:cNvPr id="10253" name="Line 35"/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4" name="Line 36"/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5" name="Line 37"/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6" name="Line 38"/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7" name="Line 39"/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8" name="Line 40"/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9" name="Line 41"/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0" name="Line 42"/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1" name="Line 43"/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2" name="Line 44"/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3" name="Line 45"/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4" name="Line 46"/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5" name="Line 47"/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6" name="Line 48"/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7" name="Line 49"/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8" name="Line 50"/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9" name="Line 51"/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0" name="Line 52"/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1" name="Line 53"/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2" name="Line 54"/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3" name="Line 55"/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4" name="Line 56"/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5" name="Line 57"/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6" name="Line 58"/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7" name="Line 59"/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0250" name="Rectangle 67"/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0246" name="Line 68"/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0247" name="Text Box 71"/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0248" name="Text Box 72"/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DF649A9-1661-4730-A667-DCEB346C4D3B}"/>
              </a:ext>
            </a:extLst>
          </p:cNvPr>
          <p:cNvCxnSpPr/>
          <p:nvPr/>
        </p:nvCxnSpPr>
        <p:spPr>
          <a:xfrm>
            <a:off x="2710036" y="4293096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BACBE5D-644F-4C96-A89B-FA6E5C614D30}"/>
              </a:ext>
            </a:extLst>
          </p:cNvPr>
          <p:cNvCxnSpPr/>
          <p:nvPr/>
        </p:nvCxnSpPr>
        <p:spPr>
          <a:xfrm>
            <a:off x="3801616" y="4293096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88F2D4B-69AC-4F3C-B1D2-B0473A717297}"/>
              </a:ext>
            </a:extLst>
          </p:cNvPr>
          <p:cNvCxnSpPr>
            <a:cxnSpLocks/>
          </p:cNvCxnSpPr>
          <p:nvPr/>
        </p:nvCxnSpPr>
        <p:spPr>
          <a:xfrm>
            <a:off x="2731552" y="4401108"/>
            <a:ext cx="1022354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395A952-27BB-40BA-AAD0-B36CEEF59E17}"/>
              </a:ext>
            </a:extLst>
          </p:cNvPr>
          <p:cNvSpPr txBox="1"/>
          <p:nvPr/>
        </p:nvSpPr>
        <p:spPr>
          <a:xfrm>
            <a:off x="3801616" y="4216442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6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2EB4E3-9044-44C1-A365-03A29B91806A}"/>
              </a:ext>
            </a:extLst>
          </p:cNvPr>
          <p:cNvSpPr/>
          <p:nvPr/>
        </p:nvSpPr>
        <p:spPr>
          <a:xfrm>
            <a:off x="2494012" y="3315929"/>
            <a:ext cx="205262" cy="617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55A1EFB-30ED-4E60-B6B7-0431C22A304A}"/>
              </a:ext>
            </a:extLst>
          </p:cNvPr>
          <p:cNvSpPr txBox="1"/>
          <p:nvPr/>
        </p:nvSpPr>
        <p:spPr>
          <a:xfrm>
            <a:off x="4254763" y="4725144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2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1D9BF6C-9793-40B4-808E-9BCB4F0566D3}"/>
              </a:ext>
            </a:extLst>
          </p:cNvPr>
          <p:cNvCxnSpPr/>
          <p:nvPr/>
        </p:nvCxnSpPr>
        <p:spPr>
          <a:xfrm>
            <a:off x="3802518" y="4878452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5743F87-943B-4C30-9385-EC55A275960C}"/>
              </a:ext>
            </a:extLst>
          </p:cNvPr>
          <p:cNvCxnSpPr/>
          <p:nvPr/>
        </p:nvCxnSpPr>
        <p:spPr>
          <a:xfrm>
            <a:off x="4147698" y="4878452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BE7D82-1934-4EFB-BAB3-FC4B0FF03EB5}"/>
              </a:ext>
            </a:extLst>
          </p:cNvPr>
          <p:cNvCxnSpPr>
            <a:cxnSpLocks/>
          </p:cNvCxnSpPr>
          <p:nvPr/>
        </p:nvCxnSpPr>
        <p:spPr>
          <a:xfrm>
            <a:off x="3831162" y="4960230"/>
            <a:ext cx="288629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E3F937-9F3A-4154-8698-ECEDA0150AA3}"/>
              </a:ext>
            </a:extLst>
          </p:cNvPr>
          <p:cNvCxnSpPr/>
          <p:nvPr/>
        </p:nvCxnSpPr>
        <p:spPr>
          <a:xfrm>
            <a:off x="4196289" y="5373216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BEE020A-A63E-4E34-B2F9-A3D7B93B6324}"/>
              </a:ext>
            </a:extLst>
          </p:cNvPr>
          <p:cNvCxnSpPr/>
          <p:nvPr/>
        </p:nvCxnSpPr>
        <p:spPr>
          <a:xfrm>
            <a:off x="5265812" y="5373216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6AC6127-F453-4486-8F3A-5461B05C5CC7}"/>
              </a:ext>
            </a:extLst>
          </p:cNvPr>
          <p:cNvCxnSpPr>
            <a:cxnSpLocks/>
          </p:cNvCxnSpPr>
          <p:nvPr/>
        </p:nvCxnSpPr>
        <p:spPr>
          <a:xfrm>
            <a:off x="4204839" y="5462736"/>
            <a:ext cx="1022354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8558CC0-7775-41DA-8297-495DAD754E77}"/>
              </a:ext>
            </a:extLst>
          </p:cNvPr>
          <p:cNvSpPr txBox="1"/>
          <p:nvPr/>
        </p:nvSpPr>
        <p:spPr>
          <a:xfrm>
            <a:off x="5276474" y="5271384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6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278C868-7A7B-4AD6-91FE-0B5DEE5FD9E5}"/>
              </a:ext>
            </a:extLst>
          </p:cNvPr>
          <p:cNvSpPr/>
          <p:nvPr/>
        </p:nvSpPr>
        <p:spPr>
          <a:xfrm>
            <a:off x="3608008" y="3315929"/>
            <a:ext cx="205262" cy="617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CDEAD06-A54A-4E77-91A6-68B0A4A4B833}"/>
              </a:ext>
            </a:extLst>
          </p:cNvPr>
          <p:cNvSpPr/>
          <p:nvPr/>
        </p:nvSpPr>
        <p:spPr>
          <a:xfrm>
            <a:off x="3969866" y="3327342"/>
            <a:ext cx="205262" cy="617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E0EC1A3-8F16-471B-B666-B913D9C706A9}"/>
              </a:ext>
            </a:extLst>
          </p:cNvPr>
          <p:cNvSpPr/>
          <p:nvPr/>
        </p:nvSpPr>
        <p:spPr>
          <a:xfrm>
            <a:off x="1522413" y="3140968"/>
            <a:ext cx="8316415" cy="319474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6E49456-35A0-1A45-ABAA-16BCE9FFE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4273">
        <p:fade/>
      </p:transition>
    </mc:Choice>
    <mc:Fallback>
      <p:transition spd="med" advTm="1242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30077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How far to shift?</a:t>
            </a:r>
          </a:p>
        </p:txBody>
      </p:sp>
      <p:sp>
        <p:nvSpPr>
          <p:cNvPr id="429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7828" y="1052736"/>
            <a:ext cx="10945216" cy="5472608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None/>
              <a:defRPr/>
            </a:pPr>
            <a:r>
              <a:rPr lang="en-US" dirty="0"/>
              <a:t>Look at the character </a:t>
            </a:r>
            <a:r>
              <a:rPr lang="en-US" i="1" dirty="0"/>
              <a:t>c</a:t>
            </a:r>
            <a:r>
              <a:rPr lang="en-US" dirty="0"/>
              <a:t> in text that is aligned with the </a:t>
            </a:r>
            <a:r>
              <a:rPr lang="en-US" u="sng" dirty="0"/>
              <a:t>last</a:t>
            </a:r>
            <a:r>
              <a:rPr lang="en-US" dirty="0"/>
              <a:t> (rightmost) character in pattern: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Case 1: The character is not in the pattern -- shift the pattern by its length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</a:t>
            </a:r>
            <a:r>
              <a:rPr lang="en-US" sz="2000" i="1" dirty="0">
                <a:solidFill>
                  <a:srgbClr val="FFFF00"/>
                </a:solidFill>
                <a:latin typeface="Courier New" pitchFamily="49" charset="0"/>
              </a:rPr>
              <a:t>c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...................... </a:t>
            </a:r>
            <a:r>
              <a:rPr lang="en-US" sz="2000" dirty="0"/>
              <a:t>(</a:t>
            </a:r>
            <a:r>
              <a:rPr lang="en-US" sz="2000" i="1" dirty="0">
                <a:latin typeface="Courier New" pitchFamily="49" charset="0"/>
              </a:rPr>
              <a:t>c</a:t>
            </a:r>
            <a:r>
              <a:rPr lang="en-US" sz="2000" dirty="0"/>
              <a:t> not in pattern)</a:t>
            </a:r>
            <a:endParaRPr lang="en-US" sz="2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buNone/>
              <a:defRPr/>
            </a:pPr>
            <a:r>
              <a:rPr lang="en-US" sz="2000" dirty="0">
                <a:latin typeface="Courier New" pitchFamily="49" charset="0"/>
              </a:rPr>
              <a:t>     BAOBAB</a:t>
            </a:r>
            <a:br>
              <a:rPr lang="en-US" dirty="0">
                <a:latin typeface="Courier New" pitchFamily="49" charset="0"/>
              </a:rPr>
            </a:br>
            <a:r>
              <a:rPr lang="en-US" dirty="0">
                <a:latin typeface="Courier New" pitchFamily="49" charset="0"/>
              </a:rPr>
              <a:t>        </a:t>
            </a:r>
            <a:endParaRPr lang="en-US" sz="2000" dirty="0"/>
          </a:p>
          <a:p>
            <a:pPr>
              <a:defRPr/>
            </a:pPr>
            <a:r>
              <a:rPr lang="en-US" dirty="0"/>
              <a:t>Case 2: The character </a:t>
            </a:r>
            <a:r>
              <a:rPr lang="en-US" i="1" dirty="0"/>
              <a:t>c</a:t>
            </a:r>
            <a:r>
              <a:rPr lang="en-US" dirty="0"/>
              <a:t> is in the pattern (but not the rightmost) – shift the pattern to align the rightmost </a:t>
            </a:r>
            <a:r>
              <a:rPr lang="en-US" i="1" dirty="0"/>
              <a:t>c</a:t>
            </a:r>
            <a:r>
              <a:rPr lang="en-US" dirty="0"/>
              <a:t> in pattern with the </a:t>
            </a:r>
            <a:r>
              <a:rPr lang="en-US" i="1" dirty="0"/>
              <a:t>c</a:t>
            </a:r>
            <a:r>
              <a:rPr lang="en-US" dirty="0"/>
              <a:t> in the text.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.....O...................... </a:t>
            </a:r>
            <a:r>
              <a:rPr lang="en-US" sz="2000" dirty="0"/>
              <a:t>(</a:t>
            </a:r>
            <a:r>
              <a:rPr lang="en-US" sz="2000" dirty="0">
                <a:latin typeface="Courier New" pitchFamily="49" charset="0"/>
              </a:rPr>
              <a:t>A</a:t>
            </a:r>
            <a:r>
              <a:rPr lang="en-US" sz="2000" dirty="0"/>
              <a:t> occurs in pattern)</a:t>
            </a:r>
            <a:r>
              <a:rPr lang="en-US" sz="2000" dirty="0">
                <a:latin typeface="Courier New" pitchFamily="49" charset="0"/>
              </a:rPr>
              <a:t> 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BAOBAB</a:t>
            </a:r>
            <a:r>
              <a:rPr lang="en-US" sz="2000" dirty="0">
                <a:solidFill>
                  <a:srgbClr val="FFC000"/>
                </a:solidFill>
                <a:latin typeface="Courier New" pitchFamily="49" charset="0"/>
              </a:rPr>
              <a:t> </a:t>
            </a:r>
            <a:r>
              <a:rPr lang="en-US" sz="2000" dirty="0">
                <a:latin typeface="Courier New" pitchFamily="49" charset="0"/>
              </a:rPr>
              <a:t>                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 </a:t>
            </a:r>
            <a:br>
              <a:rPr lang="en-US" sz="2000" dirty="0">
                <a:latin typeface="Courier New" pitchFamily="49" charset="0"/>
              </a:rPr>
            </a:b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53C57F-C44E-4D05-BA05-B5C83ED895DE}"/>
              </a:ext>
            </a:extLst>
          </p:cNvPr>
          <p:cNvSpPr txBox="1"/>
          <p:nvPr/>
        </p:nvSpPr>
        <p:spPr>
          <a:xfrm>
            <a:off x="2494012" y="3332452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BAOBAB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0DBBEA-44A0-4135-BED2-AC127F72FDBD}"/>
              </a:ext>
            </a:extLst>
          </p:cNvPr>
          <p:cNvSpPr txBox="1"/>
          <p:nvPr/>
        </p:nvSpPr>
        <p:spPr>
          <a:xfrm>
            <a:off x="2061964" y="5605209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BAOBAB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F36A8F6-BFDC-6943-BE38-2DE8E156D2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0653">
        <p:fade/>
      </p:transition>
    </mc:Choice>
    <mc:Fallback>
      <p:transition spd="med" advTm="906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30077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How far to shift?</a:t>
            </a:r>
          </a:p>
        </p:txBody>
      </p:sp>
      <p:sp>
        <p:nvSpPr>
          <p:cNvPr id="429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7828" y="1052736"/>
            <a:ext cx="10945216" cy="5472608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None/>
              <a:defRPr/>
            </a:pPr>
            <a:r>
              <a:rPr lang="en-US" dirty="0"/>
              <a:t>Look at the character </a:t>
            </a:r>
            <a:r>
              <a:rPr lang="en-US" i="1" dirty="0"/>
              <a:t>c</a:t>
            </a:r>
            <a:r>
              <a:rPr lang="en-US" dirty="0"/>
              <a:t> in text that is aligned with the </a:t>
            </a:r>
            <a:r>
              <a:rPr lang="en-US" u="sng" dirty="0"/>
              <a:t>last</a:t>
            </a:r>
            <a:r>
              <a:rPr lang="en-US" dirty="0"/>
              <a:t> (rightmost) character in pattern: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Case 1: The character is not in the pattern -- shift the pattern by its length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</a:t>
            </a:r>
            <a:r>
              <a:rPr lang="en-US" sz="2000" i="1" dirty="0">
                <a:solidFill>
                  <a:srgbClr val="FFFF00"/>
                </a:solidFill>
                <a:latin typeface="Courier New" pitchFamily="49" charset="0"/>
              </a:rPr>
              <a:t>c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...................... </a:t>
            </a:r>
            <a:r>
              <a:rPr lang="en-US" sz="2000" dirty="0"/>
              <a:t>(</a:t>
            </a:r>
            <a:r>
              <a:rPr lang="en-US" sz="2000" i="1" dirty="0">
                <a:latin typeface="Courier New" pitchFamily="49" charset="0"/>
              </a:rPr>
              <a:t>c</a:t>
            </a:r>
            <a:r>
              <a:rPr lang="en-US" sz="2000" dirty="0"/>
              <a:t> not in pattern)</a:t>
            </a:r>
            <a:endParaRPr lang="en-US" sz="2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buNone/>
              <a:defRPr/>
            </a:pPr>
            <a:r>
              <a:rPr lang="en-US" sz="2000" dirty="0">
                <a:latin typeface="Courier New" pitchFamily="49" charset="0"/>
              </a:rPr>
              <a:t>     BAOBAB</a:t>
            </a:r>
            <a:br>
              <a:rPr lang="en-US" dirty="0">
                <a:latin typeface="Courier New" pitchFamily="49" charset="0"/>
              </a:rPr>
            </a:br>
            <a:r>
              <a:rPr lang="en-US" dirty="0">
                <a:latin typeface="Courier New" pitchFamily="49" charset="0"/>
              </a:rPr>
              <a:t>        </a:t>
            </a:r>
            <a:endParaRPr lang="en-US" sz="2000" dirty="0"/>
          </a:p>
          <a:p>
            <a:pPr>
              <a:defRPr/>
            </a:pPr>
            <a:r>
              <a:rPr lang="en-US" dirty="0"/>
              <a:t>Case 2: The character </a:t>
            </a:r>
            <a:r>
              <a:rPr lang="en-US" i="1" dirty="0"/>
              <a:t>c</a:t>
            </a:r>
            <a:r>
              <a:rPr lang="en-US" dirty="0"/>
              <a:t> is in the pattern (but not the rightmost) – shift the pattern to align the rightmost </a:t>
            </a:r>
            <a:r>
              <a:rPr lang="en-US" i="1" dirty="0"/>
              <a:t>c</a:t>
            </a:r>
            <a:r>
              <a:rPr lang="en-US" dirty="0"/>
              <a:t> in pattern with the </a:t>
            </a:r>
            <a:r>
              <a:rPr lang="en-US" i="1" dirty="0"/>
              <a:t>c</a:t>
            </a:r>
            <a:r>
              <a:rPr lang="en-US" dirty="0"/>
              <a:t> in the text.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.....O...................... </a:t>
            </a:r>
            <a:r>
              <a:rPr lang="en-US" sz="2000" dirty="0"/>
              <a:t>(</a:t>
            </a:r>
            <a:r>
              <a:rPr lang="en-US" sz="2000" dirty="0">
                <a:latin typeface="Courier New" pitchFamily="49" charset="0"/>
              </a:rPr>
              <a:t>A</a:t>
            </a:r>
            <a:r>
              <a:rPr lang="en-US" sz="2000" dirty="0"/>
              <a:t> occurs in pattern)</a:t>
            </a:r>
            <a:r>
              <a:rPr lang="en-US" sz="2000" dirty="0">
                <a:latin typeface="Courier New" pitchFamily="49" charset="0"/>
              </a:rPr>
              <a:t> 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BAOBAB</a:t>
            </a:r>
            <a:r>
              <a:rPr lang="en-US" sz="2000" dirty="0">
                <a:solidFill>
                  <a:srgbClr val="FFC000"/>
                </a:solidFill>
                <a:latin typeface="Courier New" pitchFamily="49" charset="0"/>
              </a:rPr>
              <a:t> </a:t>
            </a:r>
            <a:r>
              <a:rPr lang="en-US" sz="2000" dirty="0">
                <a:latin typeface="Courier New" pitchFamily="49" charset="0"/>
              </a:rPr>
              <a:t>                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  </a:t>
            </a:r>
            <a:br>
              <a:rPr lang="en-US" sz="2000" dirty="0">
                <a:latin typeface="Courier New" pitchFamily="49" charset="0"/>
              </a:rPr>
            </a:b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53C57F-C44E-4D05-BA05-B5C83ED895DE}"/>
              </a:ext>
            </a:extLst>
          </p:cNvPr>
          <p:cNvSpPr txBox="1"/>
          <p:nvPr/>
        </p:nvSpPr>
        <p:spPr>
          <a:xfrm>
            <a:off x="2494012" y="3332452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BAOBAB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0DBBEA-44A0-4135-BED2-AC127F72FDBD}"/>
              </a:ext>
            </a:extLst>
          </p:cNvPr>
          <p:cNvSpPr txBox="1"/>
          <p:nvPr/>
        </p:nvSpPr>
        <p:spPr>
          <a:xfrm>
            <a:off x="2061964" y="5605209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BAOBAB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9A2193-D5AC-C942-81B0-1E9E996B55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406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877">
        <p:fade/>
      </p:transition>
    </mc:Choice>
    <mc:Fallback>
      <p:transition spd="med" advTm="508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30077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How far to shift?</a:t>
            </a:r>
          </a:p>
        </p:txBody>
      </p:sp>
      <p:sp>
        <p:nvSpPr>
          <p:cNvPr id="429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7828" y="1052736"/>
            <a:ext cx="10873208" cy="5616624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n-US" dirty="0"/>
              <a:t>Look at the character </a:t>
            </a:r>
            <a:r>
              <a:rPr lang="en-US" i="1" dirty="0"/>
              <a:t>c </a:t>
            </a:r>
            <a:r>
              <a:rPr lang="en-US" dirty="0"/>
              <a:t>in text that is aligned with the </a:t>
            </a:r>
            <a:r>
              <a:rPr lang="en-US" u="sng" dirty="0"/>
              <a:t>last</a:t>
            </a:r>
            <a:r>
              <a:rPr lang="en-US" dirty="0"/>
              <a:t> character in pattern: </a:t>
            </a:r>
          </a:p>
          <a:p>
            <a:pPr>
              <a:defRPr/>
            </a:pPr>
            <a:r>
              <a:rPr lang="en-US" dirty="0"/>
              <a:t>Case 3: The rightmost characters do match and there are other </a:t>
            </a:r>
            <a:r>
              <a:rPr lang="en-US" i="1" dirty="0"/>
              <a:t>c</a:t>
            </a:r>
            <a:r>
              <a:rPr lang="en-US" dirty="0"/>
              <a:t> in the text – shift the pattern so that the next </a:t>
            </a:r>
            <a:r>
              <a:rPr lang="en-US" i="1" dirty="0"/>
              <a:t>c</a:t>
            </a:r>
            <a:r>
              <a:rPr lang="en-US" dirty="0"/>
              <a:t> in the pattern aligns the </a:t>
            </a:r>
            <a:r>
              <a:rPr lang="en-US" i="1" dirty="0"/>
              <a:t>c</a:t>
            </a:r>
            <a:r>
              <a:rPr lang="en-US" dirty="0"/>
              <a:t> in the text.</a:t>
            </a:r>
          </a:p>
          <a:p>
            <a:pPr>
              <a:buNone/>
              <a:defRPr/>
            </a:pPr>
            <a:r>
              <a:rPr lang="en-US" dirty="0">
                <a:latin typeface="Courier New" pitchFamily="49" charset="0"/>
              </a:rPr>
              <a:t>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.....B......................                    </a:t>
            </a:r>
          </a:p>
          <a:p>
            <a:pPr>
              <a:buNone/>
              <a:defRPr/>
            </a:pPr>
            <a:r>
              <a:rPr lang="en-US" dirty="0">
                <a:latin typeface="Courier New" pitchFamily="49" charset="0"/>
              </a:rPr>
              <a:t>    </a:t>
            </a:r>
            <a:r>
              <a:rPr lang="en-US" sz="2000" dirty="0">
                <a:latin typeface="Courier New" pitchFamily="49" charset="0"/>
              </a:rPr>
              <a:t>BAOBAB</a:t>
            </a:r>
            <a:r>
              <a:rPr lang="en-US" dirty="0"/>
              <a:t> </a:t>
            </a:r>
          </a:p>
          <a:p>
            <a:pPr>
              <a:buNone/>
              <a:defRPr/>
            </a:pPr>
            <a:r>
              <a:rPr lang="en-US" dirty="0">
                <a:latin typeface="Courier New" pitchFamily="49" charset="0"/>
              </a:rPr>
              <a:t>     </a:t>
            </a:r>
            <a:endParaRPr lang="en-US" sz="2000" i="1" dirty="0"/>
          </a:p>
          <a:p>
            <a:pPr>
              <a:defRPr/>
            </a:pPr>
            <a:r>
              <a:rPr lang="en-US" dirty="0"/>
              <a:t>Case 4: The rightmost characters do match and no other </a:t>
            </a:r>
            <a:r>
              <a:rPr lang="en-US" i="1" dirty="0"/>
              <a:t>c </a:t>
            </a:r>
            <a:r>
              <a:rPr lang="en-US" dirty="0"/>
              <a:t>in the pattern -- shift the pattern by its length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</a:t>
            </a:r>
            <a:r>
              <a:rPr lang="en-US" sz="2000" dirty="0">
                <a:solidFill>
                  <a:srgbClr val="FFFF00"/>
                </a:solidFill>
                <a:latin typeface="Courier New" pitchFamily="49" charset="0"/>
              </a:rPr>
              <a:t>.....B......................</a:t>
            </a:r>
            <a:r>
              <a:rPr lang="en-US" sz="2000" dirty="0">
                <a:latin typeface="Courier New" pitchFamily="49" charset="0"/>
              </a:rPr>
              <a:t>                   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sz="2000" dirty="0">
                <a:latin typeface="Courier New" pitchFamily="49" charset="0"/>
              </a:rPr>
              <a:t>    EAOTAB</a:t>
            </a:r>
            <a:r>
              <a:rPr lang="en-US" sz="2000" dirty="0"/>
              <a:t> </a:t>
            </a:r>
          </a:p>
          <a:p>
            <a:pPr>
              <a:buNone/>
              <a:defRPr/>
            </a:pPr>
            <a:r>
              <a:rPr lang="en-US" sz="2000" dirty="0">
                <a:latin typeface="Courier New" pitchFamily="49" charset="0"/>
              </a:rPr>
              <a:t> </a:t>
            </a:r>
            <a:endParaRPr lang="en-US" sz="20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89EF1-872B-463B-9B77-4435C8439E84}"/>
              </a:ext>
            </a:extLst>
          </p:cNvPr>
          <p:cNvSpPr txBox="1"/>
          <p:nvPr/>
        </p:nvSpPr>
        <p:spPr>
          <a:xfrm>
            <a:off x="1867456" y="3458249"/>
            <a:ext cx="1107996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BAOBAB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7E8AB6-C58D-40BB-A722-310F7E3EA05F}"/>
              </a:ext>
            </a:extLst>
          </p:cNvPr>
          <p:cNvSpPr txBox="1"/>
          <p:nvPr/>
        </p:nvSpPr>
        <p:spPr>
          <a:xfrm>
            <a:off x="2349996" y="5863762"/>
            <a:ext cx="1107997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pPr algn="ctr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EAOTAB</a:t>
            </a:r>
            <a:endParaRPr lang="en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290F22E-9459-4143-B769-9026EA2304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8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2785">
        <p:fade/>
      </p:transition>
    </mc:Choice>
    <mc:Fallback>
      <p:transition spd="med" advTm="827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5820" y="152400"/>
            <a:ext cx="9144001" cy="762000"/>
          </a:xfrm>
        </p:spPr>
        <p:txBody>
          <a:bodyPr/>
          <a:lstStyle/>
          <a:p>
            <a:pPr>
              <a:defRPr/>
            </a:pPr>
            <a:r>
              <a:rPr lang="en-US" dirty="0"/>
              <a:t>Shift </a:t>
            </a:r>
            <a:r>
              <a:rPr lang="en-US" altLang="zh-CN" dirty="0"/>
              <a:t>T</a:t>
            </a:r>
            <a:r>
              <a:rPr lang="en-US" dirty="0"/>
              <a:t>able</a:t>
            </a:r>
          </a:p>
        </p:txBody>
      </p:sp>
      <p:sp>
        <p:nvSpPr>
          <p:cNvPr id="411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8677" y="989049"/>
            <a:ext cx="10729187" cy="5530552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2000" dirty="0"/>
              <a:t>Shift sizes can be precomputed by the formula</a:t>
            </a:r>
          </a:p>
          <a:p>
            <a:pPr lvl="8">
              <a:buNone/>
              <a:defRPr/>
            </a:pPr>
            <a:r>
              <a:rPr lang="en-US" sz="2000" dirty="0"/>
              <a:t>distance from </a:t>
            </a:r>
            <a:r>
              <a:rPr lang="en-US" sz="2000" i="1" dirty="0"/>
              <a:t>c</a:t>
            </a:r>
            <a:r>
              <a:rPr lang="en-US" sz="2000" dirty="0"/>
              <a:t>’s rightmost occurrence in pattern among its first </a:t>
            </a:r>
            <a:r>
              <a:rPr lang="en-US" sz="2000" i="1" dirty="0"/>
              <a:t>m-</a:t>
            </a:r>
            <a:r>
              <a:rPr lang="en-US" sz="2000" dirty="0"/>
              <a:t>1 characters to its right end (cases 2 and 3)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sz="2000" i="1" dirty="0"/>
              <a:t>     t</a:t>
            </a:r>
            <a:r>
              <a:rPr lang="en-US" sz="2000" dirty="0"/>
              <a:t>(</a:t>
            </a:r>
            <a:r>
              <a:rPr lang="en-US" sz="2000" i="1" dirty="0"/>
              <a:t>c</a:t>
            </a:r>
            <a:r>
              <a:rPr lang="en-US" sz="2000" dirty="0"/>
              <a:t>) =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sz="2000" dirty="0"/>
              <a:t>                       pattern’s length </a:t>
            </a:r>
            <a:r>
              <a:rPr lang="en-US" sz="2000" i="1" dirty="0"/>
              <a:t>m</a:t>
            </a:r>
            <a:r>
              <a:rPr lang="en-US" sz="2000" dirty="0"/>
              <a:t>, otherwise (cases 1 and 4)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sz="2000" dirty="0"/>
              <a:t>     by scanning pattern before search begins and stored in a table called </a:t>
            </a:r>
            <a:r>
              <a:rPr lang="en-US" sz="2000" i="1" dirty="0"/>
              <a:t>shift table</a:t>
            </a:r>
            <a:br>
              <a:rPr lang="en-US" sz="2000" i="1" u="sng" dirty="0"/>
            </a:br>
            <a:endParaRPr lang="en-US" sz="2000" dirty="0"/>
          </a:p>
          <a:p>
            <a:pPr>
              <a:lnSpc>
                <a:spcPct val="90000"/>
              </a:lnSpc>
              <a:defRPr/>
            </a:pPr>
            <a:r>
              <a:rPr lang="en-US" sz="2800" dirty="0"/>
              <a:t>B   A   O   B   A   B </a:t>
            </a:r>
          </a:p>
          <a:p>
            <a:pPr marL="0" indent="0">
              <a:lnSpc>
                <a:spcPct val="90000"/>
              </a:lnSpc>
              <a:buNone/>
              <a:defRPr/>
            </a:pPr>
            <a:endParaRPr lang="en-US" sz="2800" dirty="0"/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endParaRPr lang="en-US" dirty="0">
              <a:cs typeface="Times New Roman" pitchFamily="18" charset="0"/>
            </a:endParaRPr>
          </a:p>
          <a:p>
            <a:pPr>
              <a:lnSpc>
                <a:spcPct val="90000"/>
              </a:lnSpc>
              <a:defRPr/>
            </a:pPr>
            <a:endParaRPr lang="en-US" dirty="0"/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6688137" y="5448301"/>
            <a:ext cx="184150" cy="3778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endParaRPr lang="en-US"/>
          </a:p>
        </p:txBody>
      </p:sp>
      <p:grpSp>
        <p:nvGrpSpPr>
          <p:cNvPr id="9221" name="Group 5"/>
          <p:cNvGrpSpPr>
            <a:grpSpLocks/>
          </p:cNvGrpSpPr>
          <p:nvPr/>
        </p:nvGrpSpPr>
        <p:grpSpPr bwMode="auto">
          <a:xfrm>
            <a:off x="4162304" y="4468742"/>
            <a:ext cx="8001000" cy="1371600"/>
            <a:chOff x="720" y="1824"/>
            <a:chExt cx="5040" cy="672"/>
          </a:xfrm>
        </p:grpSpPr>
        <p:sp>
          <p:nvSpPr>
            <p:cNvPr id="9222" name="Rectangle 6"/>
            <p:cNvSpPr>
              <a:spLocks noChangeArrowheads="1"/>
            </p:cNvSpPr>
            <p:nvPr/>
          </p:nvSpPr>
          <p:spPr bwMode="auto">
            <a:xfrm>
              <a:off x="720" y="1824"/>
              <a:ext cx="5040" cy="33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A B C D E F G H I J K L M N O P Q R S T U V W X Y Z</a:t>
              </a:r>
            </a:p>
          </p:txBody>
        </p:sp>
        <p:sp>
          <p:nvSpPr>
            <p:cNvPr id="9223" name="Rectangle 7"/>
            <p:cNvSpPr>
              <a:spLocks noChangeArrowheads="1"/>
            </p:cNvSpPr>
            <p:nvPr/>
          </p:nvSpPr>
          <p:spPr bwMode="auto">
            <a:xfrm>
              <a:off x="720" y="2160"/>
              <a:ext cx="5040" cy="33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1 2 6 6 6 6 6 6 6 6 6 6 6 6 3 6 6 6 6 6 6 6 6 6 6 6</a:t>
              </a:r>
              <a:endParaRPr lang="en-US" sz="4000"/>
            </a:p>
          </p:txBody>
        </p:sp>
        <p:sp>
          <p:nvSpPr>
            <p:cNvPr id="9224" name="Line 8"/>
            <p:cNvSpPr>
              <a:spLocks noChangeShapeType="1"/>
            </p:cNvSpPr>
            <p:nvPr/>
          </p:nvSpPr>
          <p:spPr bwMode="auto">
            <a:xfrm>
              <a:off x="93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25" name="Line 9"/>
            <p:cNvSpPr>
              <a:spLocks noChangeShapeType="1"/>
            </p:cNvSpPr>
            <p:nvPr/>
          </p:nvSpPr>
          <p:spPr bwMode="auto">
            <a:xfrm>
              <a:off x="285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26" name="Line 10"/>
            <p:cNvSpPr>
              <a:spLocks noChangeShapeType="1"/>
            </p:cNvSpPr>
            <p:nvPr/>
          </p:nvSpPr>
          <p:spPr bwMode="auto">
            <a:xfrm>
              <a:off x="3048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27" name="Line 11"/>
            <p:cNvSpPr>
              <a:spLocks noChangeShapeType="1"/>
            </p:cNvSpPr>
            <p:nvPr/>
          </p:nvSpPr>
          <p:spPr bwMode="auto">
            <a:xfrm>
              <a:off x="3432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28" name="Line 12"/>
            <p:cNvSpPr>
              <a:spLocks noChangeShapeType="1"/>
            </p:cNvSpPr>
            <p:nvPr/>
          </p:nvSpPr>
          <p:spPr bwMode="auto">
            <a:xfrm>
              <a:off x="3624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29" name="Line 13"/>
            <p:cNvSpPr>
              <a:spLocks noChangeShapeType="1"/>
            </p:cNvSpPr>
            <p:nvPr/>
          </p:nvSpPr>
          <p:spPr bwMode="auto">
            <a:xfrm>
              <a:off x="381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0" name="Line 14"/>
            <p:cNvSpPr>
              <a:spLocks noChangeShapeType="1"/>
            </p:cNvSpPr>
            <p:nvPr/>
          </p:nvSpPr>
          <p:spPr bwMode="auto">
            <a:xfrm>
              <a:off x="4008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1" name="Line 15"/>
            <p:cNvSpPr>
              <a:spLocks noChangeShapeType="1"/>
            </p:cNvSpPr>
            <p:nvPr/>
          </p:nvSpPr>
          <p:spPr bwMode="auto">
            <a:xfrm>
              <a:off x="4200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2" name="Line 16"/>
            <p:cNvSpPr>
              <a:spLocks noChangeShapeType="1"/>
            </p:cNvSpPr>
            <p:nvPr/>
          </p:nvSpPr>
          <p:spPr bwMode="auto">
            <a:xfrm>
              <a:off x="4392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3" name="Line 17"/>
            <p:cNvSpPr>
              <a:spLocks noChangeShapeType="1"/>
            </p:cNvSpPr>
            <p:nvPr/>
          </p:nvSpPr>
          <p:spPr bwMode="auto">
            <a:xfrm>
              <a:off x="4584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4" name="Line 18"/>
            <p:cNvSpPr>
              <a:spLocks noChangeShapeType="1"/>
            </p:cNvSpPr>
            <p:nvPr/>
          </p:nvSpPr>
          <p:spPr bwMode="auto">
            <a:xfrm>
              <a:off x="477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5" name="Line 19"/>
            <p:cNvSpPr>
              <a:spLocks noChangeShapeType="1"/>
            </p:cNvSpPr>
            <p:nvPr/>
          </p:nvSpPr>
          <p:spPr bwMode="auto">
            <a:xfrm>
              <a:off x="4968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6" name="Line 20"/>
            <p:cNvSpPr>
              <a:spLocks noChangeShapeType="1"/>
            </p:cNvSpPr>
            <p:nvPr/>
          </p:nvSpPr>
          <p:spPr bwMode="auto">
            <a:xfrm>
              <a:off x="5160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7" name="Line 21"/>
            <p:cNvSpPr>
              <a:spLocks noChangeShapeType="1"/>
            </p:cNvSpPr>
            <p:nvPr/>
          </p:nvSpPr>
          <p:spPr bwMode="auto">
            <a:xfrm>
              <a:off x="5352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8" name="Line 22"/>
            <p:cNvSpPr>
              <a:spLocks noChangeShapeType="1"/>
            </p:cNvSpPr>
            <p:nvPr/>
          </p:nvSpPr>
          <p:spPr bwMode="auto">
            <a:xfrm>
              <a:off x="5544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39" name="Line 23"/>
            <p:cNvSpPr>
              <a:spLocks noChangeShapeType="1"/>
            </p:cNvSpPr>
            <p:nvPr/>
          </p:nvSpPr>
          <p:spPr bwMode="auto">
            <a:xfrm>
              <a:off x="2664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0" name="Line 24"/>
            <p:cNvSpPr>
              <a:spLocks noChangeShapeType="1"/>
            </p:cNvSpPr>
            <p:nvPr/>
          </p:nvSpPr>
          <p:spPr bwMode="auto">
            <a:xfrm>
              <a:off x="2472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1" name="Line 25"/>
            <p:cNvSpPr>
              <a:spLocks noChangeShapeType="1"/>
            </p:cNvSpPr>
            <p:nvPr/>
          </p:nvSpPr>
          <p:spPr bwMode="auto">
            <a:xfrm>
              <a:off x="2280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2" name="Line 26"/>
            <p:cNvSpPr>
              <a:spLocks noChangeShapeType="1"/>
            </p:cNvSpPr>
            <p:nvPr/>
          </p:nvSpPr>
          <p:spPr bwMode="auto">
            <a:xfrm>
              <a:off x="2088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3" name="Line 27"/>
            <p:cNvSpPr>
              <a:spLocks noChangeShapeType="1"/>
            </p:cNvSpPr>
            <p:nvPr/>
          </p:nvSpPr>
          <p:spPr bwMode="auto">
            <a:xfrm>
              <a:off x="189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4" name="Line 28"/>
            <p:cNvSpPr>
              <a:spLocks noChangeShapeType="1"/>
            </p:cNvSpPr>
            <p:nvPr/>
          </p:nvSpPr>
          <p:spPr bwMode="auto">
            <a:xfrm>
              <a:off x="1704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5" name="Line 29"/>
            <p:cNvSpPr>
              <a:spLocks noChangeShapeType="1"/>
            </p:cNvSpPr>
            <p:nvPr/>
          </p:nvSpPr>
          <p:spPr bwMode="auto">
            <a:xfrm>
              <a:off x="1512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6" name="Line 30"/>
            <p:cNvSpPr>
              <a:spLocks noChangeShapeType="1"/>
            </p:cNvSpPr>
            <p:nvPr/>
          </p:nvSpPr>
          <p:spPr bwMode="auto">
            <a:xfrm>
              <a:off x="1320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7" name="Line 31"/>
            <p:cNvSpPr>
              <a:spLocks noChangeShapeType="1"/>
            </p:cNvSpPr>
            <p:nvPr/>
          </p:nvSpPr>
          <p:spPr bwMode="auto">
            <a:xfrm>
              <a:off x="1128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248" name="Line 32"/>
            <p:cNvSpPr>
              <a:spLocks noChangeShapeType="1"/>
            </p:cNvSpPr>
            <p:nvPr/>
          </p:nvSpPr>
          <p:spPr bwMode="auto">
            <a:xfrm>
              <a:off x="3216" y="1824"/>
              <a:ext cx="0" cy="672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</p:grpSp>
      <p:sp>
        <p:nvSpPr>
          <p:cNvPr id="2" name="Left Brace 1">
            <a:extLst>
              <a:ext uri="{FF2B5EF4-FFF2-40B4-BE49-F238E27FC236}">
                <a16:creationId xmlns:a16="http://schemas.microsoft.com/office/drawing/2014/main" id="{47C1FAA3-D30A-45B7-B716-C431184342B9}"/>
              </a:ext>
            </a:extLst>
          </p:cNvPr>
          <p:cNvSpPr/>
          <p:nvPr/>
        </p:nvSpPr>
        <p:spPr>
          <a:xfrm>
            <a:off x="1971427" y="1797487"/>
            <a:ext cx="155448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FED4111-C329-46C3-8C12-A81C875106DD}"/>
              </a:ext>
            </a:extLst>
          </p:cNvPr>
          <p:cNvCxnSpPr>
            <a:cxnSpLocks/>
          </p:cNvCxnSpPr>
          <p:nvPr/>
        </p:nvCxnSpPr>
        <p:spPr>
          <a:xfrm>
            <a:off x="3325834" y="4509120"/>
            <a:ext cx="39231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F5346F8-0811-4783-AD09-ED1E90946EDC}"/>
              </a:ext>
            </a:extLst>
          </p:cNvPr>
          <p:cNvCxnSpPr/>
          <p:nvPr/>
        </p:nvCxnSpPr>
        <p:spPr>
          <a:xfrm>
            <a:off x="3776100" y="4416362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E7721CF-B134-4EB0-896A-6F3A891F92AE}"/>
              </a:ext>
            </a:extLst>
          </p:cNvPr>
          <p:cNvCxnSpPr/>
          <p:nvPr/>
        </p:nvCxnSpPr>
        <p:spPr>
          <a:xfrm>
            <a:off x="3290249" y="440113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CB3E472-5CBC-43A6-9D62-0CB071036B06}"/>
              </a:ext>
            </a:extLst>
          </p:cNvPr>
          <p:cNvCxnSpPr/>
          <p:nvPr/>
        </p:nvCxnSpPr>
        <p:spPr>
          <a:xfrm>
            <a:off x="981844" y="375432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F3B69FB-3F03-4D30-A70D-B6BFA03C92E6}"/>
              </a:ext>
            </a:extLst>
          </p:cNvPr>
          <p:cNvCxnSpPr/>
          <p:nvPr/>
        </p:nvCxnSpPr>
        <p:spPr>
          <a:xfrm>
            <a:off x="3290249" y="375432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72A345F-CA55-44B1-BBFF-27BA7D08D9EB}"/>
              </a:ext>
            </a:extLst>
          </p:cNvPr>
          <p:cNvCxnSpPr>
            <a:cxnSpLocks/>
          </p:cNvCxnSpPr>
          <p:nvPr/>
        </p:nvCxnSpPr>
        <p:spPr>
          <a:xfrm flipV="1">
            <a:off x="1046755" y="3858878"/>
            <a:ext cx="2160240" cy="34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B45CDD-10B9-4EAC-9F31-0C9D9F426E68}"/>
              </a:ext>
            </a:extLst>
          </p:cNvPr>
          <p:cNvSpPr txBox="1"/>
          <p:nvPr/>
        </p:nvSpPr>
        <p:spPr>
          <a:xfrm>
            <a:off x="1857410" y="3520324"/>
            <a:ext cx="53893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m-1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3B8D27D-37BC-41B9-A4B2-02F632023731}"/>
              </a:ext>
            </a:extLst>
          </p:cNvPr>
          <p:cNvSpPr txBox="1"/>
          <p:nvPr/>
        </p:nvSpPr>
        <p:spPr>
          <a:xfrm>
            <a:off x="3355902" y="4524374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1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561AD08-B5CF-431C-9FD1-0A19A1B2C4E0}"/>
              </a:ext>
            </a:extLst>
          </p:cNvPr>
          <p:cNvCxnSpPr/>
          <p:nvPr/>
        </p:nvCxnSpPr>
        <p:spPr>
          <a:xfrm>
            <a:off x="3778059" y="5078289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2DE6474-D2CA-4A5C-A371-B381317CE79D}"/>
              </a:ext>
            </a:extLst>
          </p:cNvPr>
          <p:cNvCxnSpPr/>
          <p:nvPr/>
        </p:nvCxnSpPr>
        <p:spPr>
          <a:xfrm>
            <a:off x="2782044" y="508177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18FFD9-C8C5-4F75-ABDD-D9FD00CC8E29}"/>
              </a:ext>
            </a:extLst>
          </p:cNvPr>
          <p:cNvCxnSpPr>
            <a:cxnSpLocks/>
          </p:cNvCxnSpPr>
          <p:nvPr/>
        </p:nvCxnSpPr>
        <p:spPr>
          <a:xfrm flipV="1">
            <a:off x="2814681" y="5186301"/>
            <a:ext cx="903467" cy="142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5AA6C91D-59A2-45C4-9312-94D833029C31}"/>
              </a:ext>
            </a:extLst>
          </p:cNvPr>
          <p:cNvSpPr txBox="1"/>
          <p:nvPr/>
        </p:nvSpPr>
        <p:spPr>
          <a:xfrm>
            <a:off x="3141009" y="5228286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316A17C-AEBA-4BAE-BE91-9DBA11D7A245}"/>
              </a:ext>
            </a:extLst>
          </p:cNvPr>
          <p:cNvCxnSpPr/>
          <p:nvPr/>
        </p:nvCxnSpPr>
        <p:spPr>
          <a:xfrm>
            <a:off x="3790775" y="5721057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EBFB05E-72A3-43C8-96AC-78A47B41726F}"/>
              </a:ext>
            </a:extLst>
          </p:cNvPr>
          <p:cNvCxnSpPr/>
          <p:nvPr/>
        </p:nvCxnSpPr>
        <p:spPr>
          <a:xfrm>
            <a:off x="2167512" y="574896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07B2362-C9F3-496D-A525-3F6C34EABE55}"/>
              </a:ext>
            </a:extLst>
          </p:cNvPr>
          <p:cNvCxnSpPr>
            <a:cxnSpLocks/>
          </p:cNvCxnSpPr>
          <p:nvPr/>
        </p:nvCxnSpPr>
        <p:spPr>
          <a:xfrm flipV="1">
            <a:off x="2195287" y="5826126"/>
            <a:ext cx="1550816" cy="142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1E236B6-5140-499E-891A-2FEBC1F659CD}"/>
              </a:ext>
            </a:extLst>
          </p:cNvPr>
          <p:cNvSpPr txBox="1"/>
          <p:nvPr/>
        </p:nvSpPr>
        <p:spPr>
          <a:xfrm>
            <a:off x="2842529" y="5927568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4D7384D-B1D9-4609-8480-E307B5EFCEF2}"/>
              </a:ext>
            </a:extLst>
          </p:cNvPr>
          <p:cNvSpPr/>
          <p:nvPr/>
        </p:nvSpPr>
        <p:spPr>
          <a:xfrm>
            <a:off x="4171216" y="4540711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5C3FA81-E843-4115-8ABF-DC277356E155}"/>
              </a:ext>
            </a:extLst>
          </p:cNvPr>
          <p:cNvSpPr/>
          <p:nvPr/>
        </p:nvSpPr>
        <p:spPr>
          <a:xfrm>
            <a:off x="4507551" y="4550036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9A01790-E412-4270-AD0A-32D95EDE6BA7}"/>
              </a:ext>
            </a:extLst>
          </p:cNvPr>
          <p:cNvSpPr/>
          <p:nvPr/>
        </p:nvSpPr>
        <p:spPr>
          <a:xfrm>
            <a:off x="8461040" y="4550036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9EF8B1-09D9-4727-8A10-B3F140775623}"/>
              </a:ext>
            </a:extLst>
          </p:cNvPr>
          <p:cNvSpPr/>
          <p:nvPr/>
        </p:nvSpPr>
        <p:spPr>
          <a:xfrm>
            <a:off x="765820" y="3520324"/>
            <a:ext cx="3239423" cy="299927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2726ECEB-1427-7148-A609-2C0B393993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7688">
        <p:fade/>
      </p:transition>
    </mc:Choice>
    <mc:Fallback>
      <p:transition spd="med" advTm="1476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45862"/>
            <a:ext cx="10873208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Examples of </a:t>
            </a:r>
            <a:r>
              <a:rPr lang="en-US" dirty="0" err="1"/>
              <a:t>Horspool’s</a:t>
            </a:r>
            <a:r>
              <a:rPr lang="en-US" dirty="0"/>
              <a:t> algorithm application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97868" y="1199922"/>
            <a:ext cx="9566439" cy="3732862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In-class exercise: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shift table for pattern BARBER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00FD28E-6F32-7245-8EE2-D7353DB4C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49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674">
        <p:fade/>
      </p:transition>
    </mc:Choice>
    <mc:Fallback>
      <p:transition spd="med" advTm="156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45862"/>
            <a:ext cx="10730489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Examples of </a:t>
            </a:r>
            <a:r>
              <a:rPr lang="en-US" dirty="0" err="1"/>
              <a:t>Horspool’s</a:t>
            </a:r>
            <a:r>
              <a:rPr lang="en-US" dirty="0"/>
              <a:t> algorithm application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97868" y="1199922"/>
            <a:ext cx="9566439" cy="3732862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to In-class exercise: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shift table for pattern BARBER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  A  R  B  E  R</a:t>
            </a:r>
            <a:endParaRPr lang="en-US" dirty="0"/>
          </a:p>
        </p:txBody>
      </p:sp>
      <p:grpSp>
        <p:nvGrpSpPr>
          <p:cNvPr id="10244" name="Group 74"/>
          <p:cNvGrpSpPr>
            <a:grpSpLocks/>
          </p:cNvGrpSpPr>
          <p:nvPr/>
        </p:nvGrpSpPr>
        <p:grpSpPr bwMode="auto">
          <a:xfrm>
            <a:off x="3499501" y="5072020"/>
            <a:ext cx="8382000" cy="1371600"/>
            <a:chOff x="384" y="768"/>
            <a:chExt cx="5280" cy="864"/>
          </a:xfrm>
        </p:grpSpPr>
        <p:grpSp>
          <p:nvGrpSpPr>
            <p:cNvPr id="10245" name="Group 73"/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0249" name="Group 32"/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0251" name="Rectangle 33"/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0252" name="Rectangle 34"/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 dirty="0">
                      <a:solidFill>
                        <a:schemeClr val="bg2"/>
                      </a:solidFill>
                      <a:latin typeface="Courier New" pitchFamily="49" charset="0"/>
                    </a:rPr>
                    <a:t>4 2 6 6 1 6 6 6 6 6 6 6 6 6 6 6 6 3 6 6 6 6 6 6 6 6</a:t>
                  </a:r>
                  <a:endParaRPr lang="en-US" sz="4000" dirty="0"/>
                </a:p>
              </p:txBody>
            </p:sp>
            <p:sp>
              <p:nvSpPr>
                <p:cNvPr id="10253" name="Line 35"/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4" name="Line 36"/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5" name="Line 37"/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6" name="Line 38"/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7" name="Line 39"/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8" name="Line 40"/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59" name="Line 41"/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0" name="Line 42"/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1" name="Line 43"/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2" name="Line 44"/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3" name="Line 45"/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4" name="Line 46"/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5" name="Line 47"/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6" name="Line 48"/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7" name="Line 49"/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8" name="Line 50"/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69" name="Line 51"/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0" name="Line 52"/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1" name="Line 53"/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2" name="Line 54"/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3" name="Line 55"/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4" name="Line 56"/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5" name="Line 57"/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6" name="Line 58"/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0277" name="Line 59"/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0250" name="Rectangle 67"/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0246" name="Line 68"/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0247" name="Text Box 71"/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0248" name="Text Box 72"/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F250836-BBBD-41BA-BEA6-C9421047CFFB}"/>
              </a:ext>
            </a:extLst>
          </p:cNvPr>
          <p:cNvCxnSpPr/>
          <p:nvPr/>
        </p:nvCxnSpPr>
        <p:spPr>
          <a:xfrm>
            <a:off x="3291324" y="278092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E13E5E3-5500-446D-A026-073BBFB7305D}"/>
              </a:ext>
            </a:extLst>
          </p:cNvPr>
          <p:cNvCxnSpPr/>
          <p:nvPr/>
        </p:nvCxnSpPr>
        <p:spPr>
          <a:xfrm>
            <a:off x="3574132" y="278092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8AA44AD-071C-496A-91A3-4EC169BD0600}"/>
              </a:ext>
            </a:extLst>
          </p:cNvPr>
          <p:cNvCxnSpPr/>
          <p:nvPr/>
        </p:nvCxnSpPr>
        <p:spPr>
          <a:xfrm>
            <a:off x="3574132" y="332098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7584584-B516-4C73-9BD8-06779DB82781}"/>
              </a:ext>
            </a:extLst>
          </p:cNvPr>
          <p:cNvCxnSpPr/>
          <p:nvPr/>
        </p:nvCxnSpPr>
        <p:spPr>
          <a:xfrm>
            <a:off x="2963191" y="332098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5C5BF0E-BCC6-4B16-8C02-5CF21B4819AE}"/>
              </a:ext>
            </a:extLst>
          </p:cNvPr>
          <p:cNvCxnSpPr/>
          <p:nvPr/>
        </p:nvCxnSpPr>
        <p:spPr>
          <a:xfrm>
            <a:off x="3576725" y="386104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3393A51-5A41-4A3E-A4F1-BF47CCE63414}"/>
              </a:ext>
            </a:extLst>
          </p:cNvPr>
          <p:cNvCxnSpPr>
            <a:cxnSpLocks/>
          </p:cNvCxnSpPr>
          <p:nvPr/>
        </p:nvCxnSpPr>
        <p:spPr>
          <a:xfrm>
            <a:off x="2566020" y="3849779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0BE10D-22CB-4103-A61A-AC80A84706A1}"/>
              </a:ext>
            </a:extLst>
          </p:cNvPr>
          <p:cNvCxnSpPr>
            <a:cxnSpLocks/>
          </p:cNvCxnSpPr>
          <p:nvPr/>
        </p:nvCxnSpPr>
        <p:spPr>
          <a:xfrm flipV="1">
            <a:off x="2566020" y="3960790"/>
            <a:ext cx="933481" cy="82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C7F2D4D-FDBB-4887-A9B5-D0CABB48CE5C}"/>
              </a:ext>
            </a:extLst>
          </p:cNvPr>
          <p:cNvCxnSpPr>
            <a:cxnSpLocks/>
          </p:cNvCxnSpPr>
          <p:nvPr/>
        </p:nvCxnSpPr>
        <p:spPr>
          <a:xfrm>
            <a:off x="3291324" y="2888941"/>
            <a:ext cx="2487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BEEE726-FDBB-47E3-B8B9-136A6522FCC6}"/>
              </a:ext>
            </a:extLst>
          </p:cNvPr>
          <p:cNvCxnSpPr>
            <a:cxnSpLocks/>
          </p:cNvCxnSpPr>
          <p:nvPr/>
        </p:nvCxnSpPr>
        <p:spPr>
          <a:xfrm>
            <a:off x="2992844" y="3425875"/>
            <a:ext cx="5282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C909322-209C-49F6-9B42-3DD65D0E6EB0}"/>
              </a:ext>
            </a:extLst>
          </p:cNvPr>
          <p:cNvCxnSpPr/>
          <p:nvPr/>
        </p:nvCxnSpPr>
        <p:spPr>
          <a:xfrm>
            <a:off x="3565937" y="4509120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7EBAAD4-0937-47EC-8052-43D83AFE0392}"/>
              </a:ext>
            </a:extLst>
          </p:cNvPr>
          <p:cNvCxnSpPr/>
          <p:nvPr/>
        </p:nvCxnSpPr>
        <p:spPr>
          <a:xfrm>
            <a:off x="2133972" y="4509120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B3ADFA32-8D2C-4AB5-9940-B101670AC122}"/>
              </a:ext>
            </a:extLst>
          </p:cNvPr>
          <p:cNvCxnSpPr>
            <a:cxnSpLocks/>
          </p:cNvCxnSpPr>
          <p:nvPr/>
        </p:nvCxnSpPr>
        <p:spPr>
          <a:xfrm>
            <a:off x="2133972" y="4617132"/>
            <a:ext cx="13845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D4D5C94-6902-4FB5-AFA4-BD98EA092AEF}"/>
              </a:ext>
            </a:extLst>
          </p:cNvPr>
          <p:cNvSpPr txBox="1"/>
          <p:nvPr/>
        </p:nvSpPr>
        <p:spPr>
          <a:xfrm>
            <a:off x="2664711" y="4670430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D8373B7-38C3-47B2-8138-E2303D9354F9}"/>
              </a:ext>
            </a:extLst>
          </p:cNvPr>
          <p:cNvSpPr txBox="1"/>
          <p:nvPr/>
        </p:nvSpPr>
        <p:spPr>
          <a:xfrm>
            <a:off x="2992844" y="3969060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52934BC-6BAF-4043-88A7-A7900705443A}"/>
              </a:ext>
            </a:extLst>
          </p:cNvPr>
          <p:cNvSpPr txBox="1"/>
          <p:nvPr/>
        </p:nvSpPr>
        <p:spPr>
          <a:xfrm>
            <a:off x="3099880" y="3437995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9BA08A1-7A30-4708-9027-11C9C4AF0B55}"/>
              </a:ext>
            </a:extLst>
          </p:cNvPr>
          <p:cNvSpPr txBox="1"/>
          <p:nvPr/>
        </p:nvSpPr>
        <p:spPr>
          <a:xfrm>
            <a:off x="3280876" y="2931671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1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8705609-D4FC-4A39-9EE5-0141C069406D}"/>
              </a:ext>
            </a:extLst>
          </p:cNvPr>
          <p:cNvSpPr/>
          <p:nvPr/>
        </p:nvSpPr>
        <p:spPr>
          <a:xfrm>
            <a:off x="3512838" y="5141633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B6E7804-BB39-4D13-B832-A6745F5222AD}"/>
              </a:ext>
            </a:extLst>
          </p:cNvPr>
          <p:cNvSpPr/>
          <p:nvPr/>
        </p:nvSpPr>
        <p:spPr>
          <a:xfrm>
            <a:off x="3836688" y="5141932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14B3AD5-E6A6-4FCD-8956-5C46D19855BA}"/>
              </a:ext>
            </a:extLst>
          </p:cNvPr>
          <p:cNvSpPr/>
          <p:nvPr/>
        </p:nvSpPr>
        <p:spPr>
          <a:xfrm>
            <a:off x="4758276" y="5141633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8A40653-FFCB-4D94-9FE4-EF64280C06A3}"/>
              </a:ext>
            </a:extLst>
          </p:cNvPr>
          <p:cNvSpPr/>
          <p:nvPr/>
        </p:nvSpPr>
        <p:spPr>
          <a:xfrm>
            <a:off x="8722694" y="5139985"/>
            <a:ext cx="308609" cy="1272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F5BC2E-87C1-C54A-AB19-85575A75D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9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808">
        <p:fade/>
      </p:transition>
    </mc:Choice>
    <mc:Fallback>
      <p:transition spd="med" advTm="258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6E10E661-4968-48C5-A92C-EC484124F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1" y="1412776"/>
            <a:ext cx="9144001" cy="466058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58988FFC-614E-416E-8669-837E523E980D}"/>
              </a:ext>
            </a:extLst>
          </p:cNvPr>
          <p:cNvSpPr txBox="1">
            <a:spLocks noChangeArrowheads="1"/>
          </p:cNvSpPr>
          <p:nvPr/>
        </p:nvSpPr>
        <p:spPr>
          <a:xfrm>
            <a:off x="693812" y="145862"/>
            <a:ext cx="10801200" cy="685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none" spc="0" baseline="0">
                <a:ln w="9525">
                  <a:noFill/>
                  <a:prstDash val="solid"/>
                </a:ln>
                <a:solidFill>
                  <a:schemeClr val="accent5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/>
              <a:t>Examples of </a:t>
            </a:r>
            <a:r>
              <a:rPr lang="en-US" dirty="0" err="1"/>
              <a:t>Horspool’s</a:t>
            </a:r>
            <a:r>
              <a:rPr lang="en-US" dirty="0"/>
              <a:t> algorithm application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CE0769C-3849-4B7F-BA58-8D0652DDCE45}"/>
              </a:ext>
            </a:extLst>
          </p:cNvPr>
          <p:cNvCxnSpPr/>
          <p:nvPr/>
        </p:nvCxnSpPr>
        <p:spPr>
          <a:xfrm>
            <a:off x="5414066" y="1988840"/>
            <a:ext cx="7920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E290DD6-5269-4500-894D-4AEBC436EE07}"/>
              </a:ext>
            </a:extLst>
          </p:cNvPr>
          <p:cNvSpPr/>
          <p:nvPr/>
        </p:nvSpPr>
        <p:spPr>
          <a:xfrm>
            <a:off x="3542518" y="4725144"/>
            <a:ext cx="21206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D7D3B55-0E0A-4A91-81AB-0AC3133F9DF8}"/>
              </a:ext>
            </a:extLst>
          </p:cNvPr>
          <p:cNvSpPr/>
          <p:nvPr/>
        </p:nvSpPr>
        <p:spPr>
          <a:xfrm>
            <a:off x="4737018" y="4725144"/>
            <a:ext cx="21206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75E4A40-BC46-43D4-9A87-2C2D9D6BFE1E}"/>
              </a:ext>
            </a:extLst>
          </p:cNvPr>
          <p:cNvSpPr/>
          <p:nvPr/>
        </p:nvSpPr>
        <p:spPr>
          <a:xfrm>
            <a:off x="5022040" y="4725144"/>
            <a:ext cx="21206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2DB0F94-97E1-43C0-B013-D0AB394C4AA7}"/>
              </a:ext>
            </a:extLst>
          </p:cNvPr>
          <p:cNvSpPr/>
          <p:nvPr/>
        </p:nvSpPr>
        <p:spPr>
          <a:xfrm>
            <a:off x="6726461" y="4725144"/>
            <a:ext cx="21206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5E934D2-C7DA-46C1-B7B2-351823A1FDE3}"/>
              </a:ext>
            </a:extLst>
          </p:cNvPr>
          <p:cNvSpPr/>
          <p:nvPr/>
        </p:nvSpPr>
        <p:spPr>
          <a:xfrm>
            <a:off x="7250044" y="4736885"/>
            <a:ext cx="21206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A6A5F4D-73D7-7045-863E-5FA6D66009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356">
        <p:fade/>
      </p:transition>
    </mc:Choice>
    <mc:Fallback>
      <p:transition spd="med" advTm="353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74890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Boyer-Moore Algorithm</a:t>
            </a:r>
          </a:p>
        </p:txBody>
      </p:sp>
      <p:sp>
        <p:nvSpPr>
          <p:cNvPr id="430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7216" y="1556792"/>
            <a:ext cx="9134391" cy="4114801"/>
          </a:xfrm>
        </p:spPr>
        <p:txBody>
          <a:bodyPr/>
          <a:lstStyle/>
          <a:p>
            <a:pPr>
              <a:buFont typeface="Monotype Sorts" pitchFamily="2" charset="2"/>
              <a:buNone/>
              <a:defRPr/>
            </a:pPr>
            <a:r>
              <a:rPr lang="en-US" dirty="0"/>
              <a:t>Based on same two ideas:</a:t>
            </a:r>
          </a:p>
          <a:p>
            <a:pPr lvl="1">
              <a:defRPr/>
            </a:pPr>
            <a:r>
              <a:rPr lang="en-US" sz="2400" dirty="0"/>
              <a:t>comparing pattern characters to text from </a:t>
            </a:r>
            <a:r>
              <a:rPr lang="en-US" sz="2400" i="1" dirty="0"/>
              <a:t>right to left</a:t>
            </a:r>
            <a:br>
              <a:rPr lang="en-US" sz="2400" dirty="0"/>
            </a:br>
            <a:endParaRPr lang="en-US" sz="2400" dirty="0"/>
          </a:p>
          <a:p>
            <a:pPr lvl="1">
              <a:defRPr/>
            </a:pPr>
            <a:r>
              <a:rPr lang="en-US" sz="2400" dirty="0"/>
              <a:t>precomputing shift sizes in two tables</a:t>
            </a:r>
            <a:br>
              <a:rPr lang="en-US" sz="2400" dirty="0"/>
            </a:br>
            <a:endParaRPr lang="en-US" sz="2400" dirty="0"/>
          </a:p>
          <a:p>
            <a:pPr lvl="2">
              <a:defRPr/>
            </a:pPr>
            <a:r>
              <a:rPr lang="en-US" sz="2400" i="1" dirty="0"/>
              <a:t>bad-symbol table </a:t>
            </a:r>
            <a:r>
              <a:rPr lang="en-US" sz="2400" dirty="0"/>
              <a:t>indicates how much to shift based on text’s character causing a mismatch</a:t>
            </a:r>
            <a:br>
              <a:rPr lang="en-US" sz="2400" dirty="0"/>
            </a:br>
            <a:endParaRPr lang="en-US" sz="2400" dirty="0"/>
          </a:p>
          <a:p>
            <a:pPr lvl="2">
              <a:defRPr/>
            </a:pPr>
            <a:r>
              <a:rPr lang="en-US" sz="2400" i="1" dirty="0"/>
              <a:t>good-suffix table</a:t>
            </a:r>
            <a:r>
              <a:rPr lang="en-US" sz="2400" dirty="0"/>
              <a:t> indicates how much to shift based on matched part (suffix) of the pattern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0FF9977-D831-2F48-9F88-98633DBFC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119">
        <p:fade/>
      </p:transition>
    </mc:Choice>
    <mc:Fallback>
      <p:transition spd="med" advTm="381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19231"/>
            <a:ext cx="8686800" cy="6858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Bad-</a:t>
            </a:r>
            <a:r>
              <a:rPr lang="en-US" altLang="zh-CN" sz="3200" dirty="0"/>
              <a:t>S</a:t>
            </a:r>
            <a:r>
              <a:rPr lang="en-US" sz="3200" dirty="0"/>
              <a:t>ymbol </a:t>
            </a:r>
            <a:r>
              <a:rPr lang="en-US" altLang="zh-CN" sz="3200" dirty="0"/>
              <a:t>S</a:t>
            </a:r>
            <a:r>
              <a:rPr lang="en-US" sz="3200" dirty="0"/>
              <a:t>hift in Boyer-Moore </a:t>
            </a:r>
            <a:r>
              <a:rPr lang="en-US" altLang="zh-CN" sz="3200" dirty="0"/>
              <a:t>A</a:t>
            </a:r>
            <a:r>
              <a:rPr lang="en-US" sz="3200" dirty="0"/>
              <a:t>lgorithm</a:t>
            </a:r>
          </a:p>
        </p:txBody>
      </p:sp>
      <p:sp>
        <p:nvSpPr>
          <p:cNvPr id="415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2413" y="1340768"/>
            <a:ext cx="9900591" cy="489654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 dirty="0"/>
              <a:t>If the rightmost character of the pattern doesn’t match, the BM algorithm acts as </a:t>
            </a:r>
            <a:r>
              <a:rPr lang="en-US" dirty="0" err="1"/>
              <a:t>Horspool’s</a:t>
            </a:r>
            <a:endParaRPr lang="en-US" dirty="0"/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/>
              <a:t>If the rightmost character of the pattern does match, BM compares preceding characters right to left until either all pattern’s characters match or a mismatch on text’s character </a:t>
            </a:r>
            <a:r>
              <a:rPr lang="en-US" i="1" dirty="0"/>
              <a:t>c </a:t>
            </a:r>
            <a:r>
              <a:rPr lang="en-US" dirty="0"/>
              <a:t> is encountered after </a:t>
            </a:r>
            <a:r>
              <a:rPr lang="en-US" i="1" dirty="0"/>
              <a:t>k </a:t>
            </a:r>
            <a:r>
              <a:rPr lang="en-US" dirty="0"/>
              <a:t>&gt; 0 matches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text 																	                                          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pattern  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bad-symbol shift  </a:t>
            </a:r>
            <a:r>
              <a:rPr lang="en-US" i="1" dirty="0"/>
              <a:t>d</a:t>
            </a:r>
            <a:r>
              <a:rPr lang="en-US" baseline="-25000" dirty="0"/>
              <a:t>1</a:t>
            </a:r>
            <a:r>
              <a:rPr kumimoji="0" lang="en-US" b="0" dirty="0">
                <a:effectLst/>
              </a:rPr>
              <a:t> </a:t>
            </a:r>
            <a:r>
              <a:rPr kumimoji="0" lang="en-US" dirty="0"/>
              <a:t>=</a:t>
            </a:r>
            <a:r>
              <a:rPr kumimoji="0" lang="en-US" dirty="0">
                <a:effectLst/>
              </a:rPr>
              <a:t> </a:t>
            </a:r>
            <a:r>
              <a:rPr kumimoji="0" lang="en-US" dirty="0"/>
              <a:t>max{</a:t>
            </a:r>
            <a:r>
              <a:rPr lang="en-US" i="1" dirty="0"/>
              <a:t>t</a:t>
            </a:r>
            <a:r>
              <a:rPr lang="en-US" baseline="-25000" dirty="0"/>
              <a:t>1</a:t>
            </a:r>
            <a:r>
              <a:rPr kumimoji="0" lang="en-US" dirty="0"/>
              <a:t>(</a:t>
            </a:r>
            <a:r>
              <a:rPr kumimoji="0" lang="en-US" i="1" dirty="0"/>
              <a:t>c </a:t>
            </a:r>
            <a:r>
              <a:rPr kumimoji="0" lang="en-US" dirty="0"/>
              <a:t>) - </a:t>
            </a:r>
            <a:r>
              <a:rPr kumimoji="0" lang="en-US" i="1" dirty="0"/>
              <a:t>k</a:t>
            </a:r>
            <a:r>
              <a:rPr kumimoji="0" lang="en-US" dirty="0"/>
              <a:t>, 1}</a:t>
            </a:r>
            <a:r>
              <a:rPr lang="en-US" dirty="0"/>
              <a:t> </a:t>
            </a:r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2932112" y="3704220"/>
            <a:ext cx="6934200" cy="4572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r>
              <a:rPr lang="en-US" sz="4000" i="1" dirty="0">
                <a:solidFill>
                  <a:schemeClr val="bg2"/>
                </a:solidFill>
              </a:rPr>
              <a:t>                       c</a:t>
            </a:r>
            <a:endParaRPr lang="en-US" sz="7200" dirty="0"/>
          </a:p>
        </p:txBody>
      </p:sp>
      <p:sp>
        <p:nvSpPr>
          <p:cNvPr id="13317" name="Line 5"/>
          <p:cNvSpPr>
            <a:spLocks noChangeShapeType="1"/>
          </p:cNvSpPr>
          <p:nvPr/>
        </p:nvSpPr>
        <p:spPr bwMode="auto">
          <a:xfrm>
            <a:off x="6183573" y="3704220"/>
            <a:ext cx="0" cy="4572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18" name="Line 6"/>
          <p:cNvSpPr>
            <a:spLocks noChangeShapeType="1"/>
          </p:cNvSpPr>
          <p:nvPr/>
        </p:nvSpPr>
        <p:spPr bwMode="auto">
          <a:xfrm>
            <a:off x="6627812" y="3717656"/>
            <a:ext cx="0" cy="4572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19" name="Line 7"/>
          <p:cNvSpPr>
            <a:spLocks noChangeShapeType="1"/>
          </p:cNvSpPr>
          <p:nvPr/>
        </p:nvSpPr>
        <p:spPr bwMode="auto">
          <a:xfrm>
            <a:off x="7999412" y="3704220"/>
            <a:ext cx="0" cy="4572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20" name="Rectangle 8"/>
          <p:cNvSpPr>
            <a:spLocks noChangeArrowheads="1"/>
          </p:cNvSpPr>
          <p:nvPr/>
        </p:nvSpPr>
        <p:spPr bwMode="auto">
          <a:xfrm>
            <a:off x="5256212" y="4724400"/>
            <a:ext cx="2743200" cy="4572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321" name="Line 9"/>
          <p:cNvSpPr>
            <a:spLocks noChangeShapeType="1"/>
          </p:cNvSpPr>
          <p:nvPr/>
        </p:nvSpPr>
        <p:spPr bwMode="auto">
          <a:xfrm>
            <a:off x="6627812" y="4724400"/>
            <a:ext cx="0" cy="45720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22" name="Line 10"/>
          <p:cNvSpPr>
            <a:spLocks noChangeShapeType="1"/>
          </p:cNvSpPr>
          <p:nvPr/>
        </p:nvSpPr>
        <p:spPr bwMode="auto">
          <a:xfrm>
            <a:off x="6170612" y="4724400"/>
            <a:ext cx="0" cy="457200"/>
          </a:xfrm>
          <a:prstGeom prst="line">
            <a:avLst/>
          </a:prstGeom>
          <a:noFill/>
          <a:ln w="19050">
            <a:solidFill>
              <a:srgbClr val="FF66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23" name="Line 11"/>
          <p:cNvSpPr>
            <a:spLocks noChangeShapeType="1"/>
          </p:cNvSpPr>
          <p:nvPr/>
        </p:nvSpPr>
        <p:spPr bwMode="auto">
          <a:xfrm flipH="1">
            <a:off x="6399212" y="426720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24" name="Line 12"/>
          <p:cNvSpPr>
            <a:spLocks noChangeShapeType="1"/>
          </p:cNvSpPr>
          <p:nvPr/>
        </p:nvSpPr>
        <p:spPr bwMode="auto">
          <a:xfrm>
            <a:off x="6475412" y="426720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3325" name="Line 13"/>
          <p:cNvSpPr>
            <a:spLocks noChangeShapeType="1"/>
          </p:cNvSpPr>
          <p:nvPr/>
        </p:nvSpPr>
        <p:spPr bwMode="auto">
          <a:xfrm flipV="1">
            <a:off x="6290738" y="4343400"/>
            <a:ext cx="30480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 dirty="0"/>
          </a:p>
        </p:txBody>
      </p:sp>
      <p:sp>
        <p:nvSpPr>
          <p:cNvPr id="13326" name="Text Box 15"/>
          <p:cNvSpPr txBox="1">
            <a:spLocks noChangeArrowheads="1"/>
          </p:cNvSpPr>
          <p:nvPr/>
        </p:nvSpPr>
        <p:spPr bwMode="auto">
          <a:xfrm>
            <a:off x="6704011" y="4161420"/>
            <a:ext cx="14478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i="1" dirty="0"/>
              <a:t>k</a:t>
            </a:r>
            <a:r>
              <a:rPr lang="en-US" i="1" dirty="0">
                <a:solidFill>
                  <a:schemeClr val="bg2"/>
                </a:solidFill>
              </a:rPr>
              <a:t> </a:t>
            </a:r>
            <a:r>
              <a:rPr lang="en-US" dirty="0"/>
              <a:t>matches</a:t>
            </a:r>
            <a:endParaRPr lang="en-US" i="1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6A4CDB-950C-3A42-9099-6D4C9C2551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2124">
        <p:fade/>
      </p:transition>
    </mc:Choice>
    <mc:Fallback>
      <p:transition spd="med" advTm="921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t>1-</a:t>
            </a:r>
            <a:fld id="{33E2AED0-3946-4449-B39B-87CAAF95E5B8}" type="slidenum"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</a:t>
            </a:fld>
            <a:endParaRPr kumimoji="0" lang="en-US" altLang="en-US" sz="1400" b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674812" y="228600"/>
            <a:ext cx="7588250" cy="6858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 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5780" y="1213865"/>
            <a:ext cx="4824536" cy="4905375"/>
          </a:xfrm>
        </p:spPr>
        <p:txBody>
          <a:bodyPr/>
          <a:lstStyle/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Chapter </a:t>
            </a:r>
            <a:r>
              <a:rPr lang="en-US" altLang="zh-CN" sz="4400" dirty="0">
                <a:solidFill>
                  <a:schemeClr val="tx2"/>
                </a:solidFill>
                <a:latin typeface="B Frutiger Bold" pitchFamily="-124" charset="0"/>
              </a:rPr>
              <a:t>7</a:t>
            </a: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r>
              <a:rPr lang="en-US" altLang="zh-CN" sz="4400" dirty="0">
                <a:solidFill>
                  <a:schemeClr val="tx2"/>
                </a:solidFill>
                <a:latin typeface="B Frutiger Bold" pitchFamily="-124" charset="0"/>
              </a:rPr>
              <a:t>Space</a:t>
            </a: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 and </a:t>
            </a:r>
            <a:r>
              <a:rPr lang="en-US" altLang="zh-CN" sz="4400" dirty="0">
                <a:solidFill>
                  <a:schemeClr val="tx2"/>
                </a:solidFill>
                <a:latin typeface="B Frutiger Bold" pitchFamily="-124" charset="0"/>
              </a:rPr>
              <a:t>Time</a:t>
            </a: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            </a:t>
            </a:r>
            <a:r>
              <a:rPr lang="en-US" altLang="zh-CN" sz="4400" dirty="0">
                <a:solidFill>
                  <a:schemeClr val="tx2"/>
                </a:solidFill>
                <a:latin typeface="B Frutiger Bold" pitchFamily="-124" charset="0"/>
              </a:rPr>
              <a:t>Tradeoffs</a:t>
            </a: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r>
              <a:rPr lang="en-US" sz="1800" dirty="0"/>
              <a:t> </a:t>
            </a:r>
          </a:p>
        </p:txBody>
      </p:sp>
      <p:pic>
        <p:nvPicPr>
          <p:cNvPr id="16389" name="Picture 6" descr="CCF06012012_000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2" y="533400"/>
            <a:ext cx="466725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516069-0863-47E9-A263-A6EB522BD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27" y="2954943"/>
            <a:ext cx="8246708" cy="1698193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3BDEAA75-E6D6-465A-81E0-85D334E680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26" y="4787154"/>
            <a:ext cx="8246708" cy="1725251"/>
          </a:xfrm>
          <a:prstGeom prst="rect">
            <a:avLst/>
          </a:prstGeom>
        </p:spPr>
      </p:pic>
      <p:grpSp>
        <p:nvGrpSpPr>
          <p:cNvPr id="5" name="Group 74">
            <a:extLst>
              <a:ext uri="{FF2B5EF4-FFF2-40B4-BE49-F238E27FC236}">
                <a16:creationId xmlns:a16="http://schemas.microsoft.com/office/drawing/2014/main" id="{F41BC7E8-9681-4627-8FD2-950C56DD6D8E}"/>
              </a:ext>
            </a:extLst>
          </p:cNvPr>
          <p:cNvGrpSpPr>
            <a:grpSpLocks/>
          </p:cNvGrpSpPr>
          <p:nvPr/>
        </p:nvGrpSpPr>
        <p:grpSpPr bwMode="auto">
          <a:xfrm>
            <a:off x="3105152" y="1153294"/>
            <a:ext cx="8382000" cy="1371600"/>
            <a:chOff x="384" y="768"/>
            <a:chExt cx="5280" cy="864"/>
          </a:xfrm>
        </p:grpSpPr>
        <p:grpSp>
          <p:nvGrpSpPr>
            <p:cNvPr id="7" name="Group 73">
              <a:extLst>
                <a:ext uri="{FF2B5EF4-FFF2-40B4-BE49-F238E27FC236}">
                  <a16:creationId xmlns:a16="http://schemas.microsoft.com/office/drawing/2014/main" id="{1E79B74A-E361-4A5E-A868-F76144B091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1" name="Group 32">
                <a:extLst>
                  <a:ext uri="{FF2B5EF4-FFF2-40B4-BE49-F238E27FC236}">
                    <a16:creationId xmlns:a16="http://schemas.microsoft.com/office/drawing/2014/main" id="{7ED58AA3-1FF6-4DFA-801D-F689888FD0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3" name="Rectangle 33">
                  <a:extLst>
                    <a:ext uri="{FF2B5EF4-FFF2-40B4-BE49-F238E27FC236}">
                      <a16:creationId xmlns:a16="http://schemas.microsoft.com/office/drawing/2014/main" id="{161E28ED-A3F5-443C-BE0C-98D9CF5EEF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4" name="Rectangle 34">
                  <a:extLst>
                    <a:ext uri="{FF2B5EF4-FFF2-40B4-BE49-F238E27FC236}">
                      <a16:creationId xmlns:a16="http://schemas.microsoft.com/office/drawing/2014/main" id="{D1B1968D-5559-469D-B12C-F9C106C5F6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 dirty="0">
                      <a:solidFill>
                        <a:schemeClr val="bg2"/>
                      </a:solidFill>
                      <a:latin typeface="Courier New" pitchFamily="49" charset="0"/>
                    </a:rPr>
                    <a:t>4 2 6 6 1 6 6 6 6 6 6 6 6 6 6 6 6 3 6 6 6 6 6 6 6 6</a:t>
                  </a:r>
                  <a:endParaRPr lang="en-US" sz="4000" dirty="0"/>
                </a:p>
              </p:txBody>
            </p:sp>
            <p:sp>
              <p:nvSpPr>
                <p:cNvPr id="15" name="Line 35">
                  <a:extLst>
                    <a:ext uri="{FF2B5EF4-FFF2-40B4-BE49-F238E27FC236}">
                      <a16:creationId xmlns:a16="http://schemas.microsoft.com/office/drawing/2014/main" id="{07FF90DC-5482-4534-B9E6-E4140187365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6" name="Line 36">
                  <a:extLst>
                    <a:ext uri="{FF2B5EF4-FFF2-40B4-BE49-F238E27FC236}">
                      <a16:creationId xmlns:a16="http://schemas.microsoft.com/office/drawing/2014/main" id="{19105296-18BE-462A-BEE6-49CCDEC75FE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7" name="Line 37">
                  <a:extLst>
                    <a:ext uri="{FF2B5EF4-FFF2-40B4-BE49-F238E27FC236}">
                      <a16:creationId xmlns:a16="http://schemas.microsoft.com/office/drawing/2014/main" id="{C37B8D32-DB9D-456F-9BC7-34409D27026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8" name="Line 38">
                  <a:extLst>
                    <a:ext uri="{FF2B5EF4-FFF2-40B4-BE49-F238E27FC236}">
                      <a16:creationId xmlns:a16="http://schemas.microsoft.com/office/drawing/2014/main" id="{45FE101C-0C17-4E0B-B5AF-4A0AC7A1FB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" name="Line 39">
                  <a:extLst>
                    <a:ext uri="{FF2B5EF4-FFF2-40B4-BE49-F238E27FC236}">
                      <a16:creationId xmlns:a16="http://schemas.microsoft.com/office/drawing/2014/main" id="{EDFE5493-3474-44BC-91F6-9CD49342A2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0" name="Line 40">
                  <a:extLst>
                    <a:ext uri="{FF2B5EF4-FFF2-40B4-BE49-F238E27FC236}">
                      <a16:creationId xmlns:a16="http://schemas.microsoft.com/office/drawing/2014/main" id="{AF2B8A12-5922-481A-9AA0-F86F15AD90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1" name="Line 41">
                  <a:extLst>
                    <a:ext uri="{FF2B5EF4-FFF2-40B4-BE49-F238E27FC236}">
                      <a16:creationId xmlns:a16="http://schemas.microsoft.com/office/drawing/2014/main" id="{BF805FF3-801B-406E-8CBE-389F29B2FF1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2" name="Line 42">
                  <a:extLst>
                    <a:ext uri="{FF2B5EF4-FFF2-40B4-BE49-F238E27FC236}">
                      <a16:creationId xmlns:a16="http://schemas.microsoft.com/office/drawing/2014/main" id="{66ED8BF9-767D-4782-8D6F-6CB27B8E4D6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3" name="Line 43">
                  <a:extLst>
                    <a:ext uri="{FF2B5EF4-FFF2-40B4-BE49-F238E27FC236}">
                      <a16:creationId xmlns:a16="http://schemas.microsoft.com/office/drawing/2014/main" id="{58598C59-3FB1-4229-AA4C-F23EA0959B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4" name="Line 44">
                  <a:extLst>
                    <a:ext uri="{FF2B5EF4-FFF2-40B4-BE49-F238E27FC236}">
                      <a16:creationId xmlns:a16="http://schemas.microsoft.com/office/drawing/2014/main" id="{4F8D28C2-31B2-4185-B1ED-700F15EF73A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5" name="Line 45">
                  <a:extLst>
                    <a:ext uri="{FF2B5EF4-FFF2-40B4-BE49-F238E27FC236}">
                      <a16:creationId xmlns:a16="http://schemas.microsoft.com/office/drawing/2014/main" id="{6250AC6D-8002-49C2-828A-FB20C62236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6" name="Line 46">
                  <a:extLst>
                    <a:ext uri="{FF2B5EF4-FFF2-40B4-BE49-F238E27FC236}">
                      <a16:creationId xmlns:a16="http://schemas.microsoft.com/office/drawing/2014/main" id="{6B2BBA95-AD98-4D27-99A0-6C14EC7D5E3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7" name="Line 47">
                  <a:extLst>
                    <a:ext uri="{FF2B5EF4-FFF2-40B4-BE49-F238E27FC236}">
                      <a16:creationId xmlns:a16="http://schemas.microsoft.com/office/drawing/2014/main" id="{A0AFE307-AA9B-4C45-93CA-5F7B1179938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8" name="Line 48">
                  <a:extLst>
                    <a:ext uri="{FF2B5EF4-FFF2-40B4-BE49-F238E27FC236}">
                      <a16:creationId xmlns:a16="http://schemas.microsoft.com/office/drawing/2014/main" id="{339073C0-A10F-4382-8D6F-9ACEEAB576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29" name="Line 49">
                  <a:extLst>
                    <a:ext uri="{FF2B5EF4-FFF2-40B4-BE49-F238E27FC236}">
                      <a16:creationId xmlns:a16="http://schemas.microsoft.com/office/drawing/2014/main" id="{B22C1DC7-AF2D-44F0-B7AE-3C42781B40F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0" name="Line 50">
                  <a:extLst>
                    <a:ext uri="{FF2B5EF4-FFF2-40B4-BE49-F238E27FC236}">
                      <a16:creationId xmlns:a16="http://schemas.microsoft.com/office/drawing/2014/main" id="{CF8A7865-8B86-4EE3-8914-A30D0957611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1" name="Line 51">
                  <a:extLst>
                    <a:ext uri="{FF2B5EF4-FFF2-40B4-BE49-F238E27FC236}">
                      <a16:creationId xmlns:a16="http://schemas.microsoft.com/office/drawing/2014/main" id="{C8D824FB-7A8F-47C6-8274-7FCC2AC741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2" name="Line 52">
                  <a:extLst>
                    <a:ext uri="{FF2B5EF4-FFF2-40B4-BE49-F238E27FC236}">
                      <a16:creationId xmlns:a16="http://schemas.microsoft.com/office/drawing/2014/main" id="{80761D05-BB95-4736-8C95-C95735408C0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3" name="Line 53">
                  <a:extLst>
                    <a:ext uri="{FF2B5EF4-FFF2-40B4-BE49-F238E27FC236}">
                      <a16:creationId xmlns:a16="http://schemas.microsoft.com/office/drawing/2014/main" id="{2114A287-6576-4EF9-86EA-BF95118D370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4" name="Line 54">
                  <a:extLst>
                    <a:ext uri="{FF2B5EF4-FFF2-40B4-BE49-F238E27FC236}">
                      <a16:creationId xmlns:a16="http://schemas.microsoft.com/office/drawing/2014/main" id="{7CD4FE73-9173-47E6-BD6E-407AAE524BB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5" name="Line 55">
                  <a:extLst>
                    <a:ext uri="{FF2B5EF4-FFF2-40B4-BE49-F238E27FC236}">
                      <a16:creationId xmlns:a16="http://schemas.microsoft.com/office/drawing/2014/main" id="{7BD8ADB6-DB23-42B5-9CF7-E7541E0117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6" name="Line 56">
                  <a:extLst>
                    <a:ext uri="{FF2B5EF4-FFF2-40B4-BE49-F238E27FC236}">
                      <a16:creationId xmlns:a16="http://schemas.microsoft.com/office/drawing/2014/main" id="{8A5A2BFB-B68E-4EB5-990B-CEC672F35F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7" name="Line 57">
                  <a:extLst>
                    <a:ext uri="{FF2B5EF4-FFF2-40B4-BE49-F238E27FC236}">
                      <a16:creationId xmlns:a16="http://schemas.microsoft.com/office/drawing/2014/main" id="{30B202F6-C844-461A-8BCC-A2E6B24522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8" name="Line 58">
                  <a:extLst>
                    <a:ext uri="{FF2B5EF4-FFF2-40B4-BE49-F238E27FC236}">
                      <a16:creationId xmlns:a16="http://schemas.microsoft.com/office/drawing/2014/main" id="{E6A49683-F84C-45A5-BF67-18AD5F1450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39" name="Line 59">
                  <a:extLst>
                    <a:ext uri="{FF2B5EF4-FFF2-40B4-BE49-F238E27FC236}">
                      <a16:creationId xmlns:a16="http://schemas.microsoft.com/office/drawing/2014/main" id="{481B4AE3-74BF-4AF8-852C-7A37946C993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2" name="Rectangle 67">
                <a:extLst>
                  <a:ext uri="{FF2B5EF4-FFF2-40B4-BE49-F238E27FC236}">
                    <a16:creationId xmlns:a16="http://schemas.microsoft.com/office/drawing/2014/main" id="{1E767FC9-7455-447D-8F24-9822A8A530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8" name="Line 68">
              <a:extLst>
                <a:ext uri="{FF2B5EF4-FFF2-40B4-BE49-F238E27FC236}">
                  <a16:creationId xmlns:a16="http://schemas.microsoft.com/office/drawing/2014/main" id="{C6D824D8-918C-416B-B391-3F29693789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9" name="Text Box 71">
              <a:extLst>
                <a:ext uri="{FF2B5EF4-FFF2-40B4-BE49-F238E27FC236}">
                  <a16:creationId xmlns:a16="http://schemas.microsoft.com/office/drawing/2014/main" id="{5AC582AB-537E-4FB5-8F68-5DB2B15BE7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0" name="Text Box 72">
              <a:extLst>
                <a:ext uri="{FF2B5EF4-FFF2-40B4-BE49-F238E27FC236}">
                  <a16:creationId xmlns:a16="http://schemas.microsoft.com/office/drawing/2014/main" id="{64D1A5E7-356E-4067-8CC4-A6E0B66296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6677E5-1514-4EAF-9632-74F67210E986}"/>
              </a:ext>
            </a:extLst>
          </p:cNvPr>
          <p:cNvSpPr/>
          <p:nvPr/>
        </p:nvSpPr>
        <p:spPr>
          <a:xfrm>
            <a:off x="8621028" y="1170282"/>
            <a:ext cx="288032" cy="1362661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1" name="Rectangle 2">
            <a:extLst>
              <a:ext uri="{FF2B5EF4-FFF2-40B4-BE49-F238E27FC236}">
                <a16:creationId xmlns:a16="http://schemas.microsoft.com/office/drawing/2014/main" id="{637D056A-FABD-47A4-B62D-8874D6320C49}"/>
              </a:ext>
            </a:extLst>
          </p:cNvPr>
          <p:cNvSpPr txBox="1">
            <a:spLocks noChangeArrowheads="1"/>
          </p:cNvSpPr>
          <p:nvPr/>
        </p:nvSpPr>
        <p:spPr>
          <a:xfrm>
            <a:off x="693812" y="119231"/>
            <a:ext cx="8686800" cy="685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none" spc="0" baseline="0">
                <a:ln w="9525">
                  <a:noFill/>
                  <a:prstDash val="solid"/>
                </a:ln>
                <a:solidFill>
                  <a:schemeClr val="accent5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dirty="0"/>
              <a:t>Bad-</a:t>
            </a:r>
            <a:r>
              <a:rPr lang="en-US" altLang="zh-CN" sz="3200" dirty="0"/>
              <a:t>S</a:t>
            </a:r>
            <a:r>
              <a:rPr lang="en-US" sz="3200" dirty="0"/>
              <a:t>ymbol </a:t>
            </a:r>
            <a:r>
              <a:rPr lang="en-US" altLang="zh-CN" sz="3200" dirty="0"/>
              <a:t>S</a:t>
            </a:r>
            <a:r>
              <a:rPr lang="en-US" sz="3200" dirty="0"/>
              <a:t>hift in Boyer-Moore </a:t>
            </a:r>
            <a:r>
              <a:rPr lang="en-US" altLang="zh-CN" sz="3200" dirty="0"/>
              <a:t>A</a:t>
            </a:r>
            <a:r>
              <a:rPr lang="en-US" sz="3200" dirty="0"/>
              <a:t>lgorithm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1AF706AD-B25F-45FE-9CFB-3D5F249B2D0B}"/>
              </a:ext>
            </a:extLst>
          </p:cNvPr>
          <p:cNvSpPr/>
          <p:nvPr/>
        </p:nvSpPr>
        <p:spPr>
          <a:xfrm>
            <a:off x="3115910" y="1182045"/>
            <a:ext cx="288032" cy="1362661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6" name="Rectangle 3">
            <a:extLst>
              <a:ext uri="{FF2B5EF4-FFF2-40B4-BE49-F238E27FC236}">
                <a16:creationId xmlns:a16="http://schemas.microsoft.com/office/drawing/2014/main" id="{3039C084-2D99-4657-87A4-D68FEF8B1664}"/>
              </a:ext>
            </a:extLst>
          </p:cNvPr>
          <p:cNvSpPr txBox="1">
            <a:spLocks noChangeArrowheads="1"/>
          </p:cNvSpPr>
          <p:nvPr/>
        </p:nvSpPr>
        <p:spPr>
          <a:xfrm>
            <a:off x="8909060" y="2954943"/>
            <a:ext cx="3162015" cy="3680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  <a:defRPr/>
            </a:pPr>
            <a:r>
              <a:rPr lang="en-US" i="1" dirty="0"/>
              <a:t>d</a:t>
            </a:r>
            <a:r>
              <a:rPr lang="en-US" baseline="-25000" dirty="0"/>
              <a:t>1</a:t>
            </a:r>
            <a:r>
              <a:rPr lang="en-US" dirty="0"/>
              <a:t> = max{</a:t>
            </a:r>
            <a:r>
              <a:rPr lang="en-US" i="1" dirty="0"/>
              <a:t>t</a:t>
            </a:r>
            <a:r>
              <a:rPr lang="en-US" baseline="-25000" dirty="0"/>
              <a:t>1</a:t>
            </a:r>
            <a:r>
              <a:rPr lang="en-US" dirty="0"/>
              <a:t>(</a:t>
            </a:r>
            <a:r>
              <a:rPr lang="en-US" i="1" dirty="0"/>
              <a:t>c</a:t>
            </a:r>
            <a:r>
              <a:rPr lang="en-US" dirty="0"/>
              <a:t>) - </a:t>
            </a:r>
            <a:r>
              <a:rPr lang="en-US" i="1" dirty="0"/>
              <a:t>k</a:t>
            </a:r>
            <a:r>
              <a:rPr lang="en-US" dirty="0"/>
              <a:t>, 1}</a:t>
            </a:r>
            <a:br>
              <a:rPr lang="en-US" sz="2400" dirty="0"/>
            </a:br>
            <a:endParaRPr lang="en-US" sz="2400" dirty="0"/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k = 2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i="1" dirty="0"/>
              <a:t>d</a:t>
            </a:r>
            <a:r>
              <a:rPr lang="en-US" baseline="-25000" dirty="0"/>
              <a:t>1</a:t>
            </a:r>
            <a:r>
              <a:rPr lang="en-US" dirty="0"/>
              <a:t> = max{</a:t>
            </a:r>
            <a:r>
              <a:rPr lang="en-US" i="1" dirty="0"/>
              <a:t>t</a:t>
            </a:r>
            <a:r>
              <a:rPr lang="en-US" baseline="-25000" dirty="0"/>
              <a:t>1</a:t>
            </a:r>
            <a:r>
              <a:rPr lang="en-US" dirty="0"/>
              <a:t>(</a:t>
            </a:r>
            <a:r>
              <a:rPr lang="en-US" i="1" dirty="0"/>
              <a:t>S</a:t>
            </a:r>
            <a:r>
              <a:rPr lang="en-US" dirty="0"/>
              <a:t>) - </a:t>
            </a:r>
            <a:r>
              <a:rPr lang="en-US" i="1" dirty="0"/>
              <a:t>2</a:t>
            </a:r>
            <a:r>
              <a:rPr lang="en-US" dirty="0"/>
              <a:t>, 1}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= max{</a:t>
            </a:r>
            <a:r>
              <a:rPr lang="en-US" i="1" dirty="0"/>
              <a:t>6 </a:t>
            </a:r>
            <a:r>
              <a:rPr lang="en-US" dirty="0"/>
              <a:t>- </a:t>
            </a:r>
            <a:r>
              <a:rPr lang="en-US" i="1" dirty="0"/>
              <a:t>2</a:t>
            </a:r>
            <a:r>
              <a:rPr lang="en-US" dirty="0"/>
              <a:t>, 1} = 4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i="1" dirty="0"/>
              <a:t>d</a:t>
            </a:r>
            <a:r>
              <a:rPr lang="en-US" baseline="-25000" dirty="0"/>
              <a:t>1</a:t>
            </a:r>
            <a:r>
              <a:rPr lang="en-US" dirty="0"/>
              <a:t> = max{</a:t>
            </a:r>
            <a:r>
              <a:rPr lang="en-US" i="1" dirty="0"/>
              <a:t>t</a:t>
            </a:r>
            <a:r>
              <a:rPr lang="en-US" baseline="-25000" dirty="0"/>
              <a:t>1</a:t>
            </a:r>
            <a:r>
              <a:rPr lang="en-US" dirty="0"/>
              <a:t>(</a:t>
            </a:r>
            <a:r>
              <a:rPr lang="en-US" i="1" dirty="0"/>
              <a:t>A</a:t>
            </a:r>
            <a:r>
              <a:rPr lang="en-US" dirty="0"/>
              <a:t>) - </a:t>
            </a:r>
            <a:r>
              <a:rPr lang="en-US" i="1" dirty="0"/>
              <a:t>2</a:t>
            </a:r>
            <a:r>
              <a:rPr lang="en-US" dirty="0"/>
              <a:t>, 1}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= max{</a:t>
            </a:r>
            <a:r>
              <a:rPr lang="en-US" i="1" dirty="0"/>
              <a:t>4 </a:t>
            </a:r>
            <a:r>
              <a:rPr lang="en-US" dirty="0"/>
              <a:t>- </a:t>
            </a:r>
            <a:r>
              <a:rPr lang="en-US" i="1" dirty="0"/>
              <a:t>2</a:t>
            </a:r>
            <a:r>
              <a:rPr lang="en-US" dirty="0"/>
              <a:t>, 1} = 2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BE11578-91B8-4E79-B4DF-89B5AD88EEBA}"/>
              </a:ext>
            </a:extLst>
          </p:cNvPr>
          <p:cNvSpPr txBox="1"/>
          <p:nvPr/>
        </p:nvSpPr>
        <p:spPr>
          <a:xfrm>
            <a:off x="442526" y="2954943"/>
            <a:ext cx="335347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sz="2000" dirty="0"/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6DD2F0-7678-40BC-99B3-F1B94C591054}"/>
              </a:ext>
            </a:extLst>
          </p:cNvPr>
          <p:cNvSpPr txBox="1"/>
          <p:nvPr/>
        </p:nvSpPr>
        <p:spPr>
          <a:xfrm>
            <a:off x="442526" y="4769360"/>
            <a:ext cx="335347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sz="2000" dirty="0"/>
              <a:t>2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B63A48D-F89D-EC4D-A892-A20E590F44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834">
        <p:fade/>
      </p:transition>
    </mc:Choice>
    <mc:Fallback>
      <p:transition spd="med" advTm="698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812588" y="152400"/>
            <a:ext cx="1114922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 of Boyer-Moore algorithm application</a:t>
            </a:r>
          </a:p>
        </p:txBody>
      </p:sp>
      <p:sp>
        <p:nvSpPr>
          <p:cNvPr id="4331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60814" y="908720"/>
            <a:ext cx="8000996" cy="5517724"/>
          </a:xfrm>
        </p:spPr>
        <p:txBody>
          <a:bodyPr>
            <a:normAutofit fontScale="55000" lnSpcReduction="20000"/>
          </a:bodyPr>
          <a:lstStyle/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400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6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E S </a:t>
            </a:r>
            <a:r>
              <a:rPr lang="en-US" sz="3300" dirty="0" err="1">
                <a:latin typeface="Courier New" pitchFamily="49" charset="0"/>
              </a:rPr>
              <a:t>S</a:t>
            </a:r>
            <a:r>
              <a:rPr lang="en-US" sz="3300" dirty="0">
                <a:latin typeface="Courier New" pitchFamily="49" charset="0"/>
              </a:rPr>
              <a:t> _ K N E W _ A B O U T _ B A O B A B S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   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K</a:t>
            </a:r>
            <a:r>
              <a:rPr lang="en-US" sz="3300" dirty="0"/>
              <a:t>) = 6</a:t>
            </a:r>
            <a:r>
              <a:rPr lang="en-US" sz="3300" dirty="0">
                <a:latin typeface="Courier New" pitchFamily="49" charset="0"/>
              </a:rPr>
              <a:t>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 		    </a:t>
            </a:r>
            <a:r>
              <a:rPr lang="en-US" sz="3300" i="1" dirty="0"/>
              <a:t>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_</a:t>
            </a:r>
            <a:r>
              <a:rPr lang="en-US" sz="3300" dirty="0"/>
              <a:t>)-2 = 4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         </a:t>
            </a:r>
            <a:r>
              <a:rPr lang="en-US" sz="3300" i="1" u="sng" dirty="0"/>
              <a:t>d</a:t>
            </a:r>
            <a:r>
              <a:rPr lang="en-US" sz="3300" baseline="-25000" dirty="0"/>
              <a:t>2</a:t>
            </a:r>
            <a:r>
              <a:rPr lang="en-US" sz="3300" u="sng" dirty="0"/>
              <a:t>(2)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				    </a:t>
            </a:r>
            <a:r>
              <a:rPr lang="en-US" sz="3300" i="1" u="sng" dirty="0"/>
              <a:t>d</a:t>
            </a:r>
            <a:r>
              <a:rPr lang="en-US" sz="3300" baseline="-25000" dirty="0"/>
              <a:t>1</a:t>
            </a:r>
            <a:r>
              <a:rPr lang="en-US" sz="3300" u="sng" dirty="0"/>
              <a:t> = </a:t>
            </a:r>
            <a:r>
              <a:rPr lang="en-US" sz="3300" i="1" u="sng" dirty="0"/>
              <a:t>t</a:t>
            </a:r>
            <a:r>
              <a:rPr lang="en-US" sz="3300" baseline="-25000" dirty="0"/>
              <a:t>1</a:t>
            </a:r>
            <a:r>
              <a:rPr lang="en-US" sz="3300" u="sng" dirty="0"/>
              <a:t>(</a:t>
            </a:r>
            <a:r>
              <a:rPr lang="en-US" sz="3300" u="sng" dirty="0">
                <a:latin typeface="Courier New" pitchFamily="49" charset="0"/>
              </a:rPr>
              <a:t>_</a:t>
            </a:r>
            <a:r>
              <a:rPr lang="en-US" sz="3300" u="sng" dirty="0"/>
              <a:t>)-1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	    	    </a:t>
            </a:r>
            <a:r>
              <a:rPr lang="en-US" sz="3300" i="1" dirty="0"/>
              <a:t>d</a:t>
            </a:r>
            <a:r>
              <a:rPr lang="en-US" sz="3300" baseline="-25000" dirty="0"/>
              <a:t>2</a:t>
            </a:r>
            <a:r>
              <a:rPr lang="en-US" sz="3300" dirty="0"/>
              <a:t>(1) = 2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          B A O B A B </a:t>
            </a:r>
            <a:r>
              <a:rPr lang="en-US" sz="3300" dirty="0"/>
              <a:t>(success)</a:t>
            </a:r>
          </a:p>
        </p:txBody>
      </p:sp>
      <p:grpSp>
        <p:nvGrpSpPr>
          <p:cNvPr id="19460" name="Group 4"/>
          <p:cNvGrpSpPr>
            <a:grpSpLocks/>
          </p:cNvGrpSpPr>
          <p:nvPr/>
        </p:nvGrpSpPr>
        <p:grpSpPr bwMode="auto">
          <a:xfrm>
            <a:off x="2132012" y="1219200"/>
            <a:ext cx="8382000" cy="1371600"/>
            <a:chOff x="384" y="768"/>
            <a:chExt cx="5280" cy="864"/>
          </a:xfrm>
        </p:grpSpPr>
        <p:grpSp>
          <p:nvGrpSpPr>
            <p:cNvPr id="19504" name="Group 5"/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9508" name="Group 6"/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9510" name="Rectangle 7"/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9511" name="Rectangle 8"/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1 2 6 6 6 6 6 6 6 6 6 6 6 6 3 6 6 6 6 6 6 6 6 6 6 6</a:t>
                  </a:r>
                  <a:endParaRPr lang="en-US" sz="4000"/>
                </a:p>
              </p:txBody>
            </p:sp>
            <p:sp>
              <p:nvSpPr>
                <p:cNvPr id="19512" name="Line 9"/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3" name="Line 10"/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4" name="Line 11"/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5" name="Line 12"/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6" name="Line 13"/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7" name="Line 14"/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8" name="Line 15"/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9" name="Line 16"/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0" name="Line 17"/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1" name="Line 18"/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2" name="Line 19"/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3" name="Line 20"/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4" name="Line 21"/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5" name="Line 22"/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6" name="Line 23"/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7" name="Line 24"/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8" name="Line 25"/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9" name="Line 26"/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0" name="Line 27"/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1" name="Line 28"/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2" name="Line 29"/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3" name="Line 30"/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4" name="Line 31"/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5" name="Line 32"/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6" name="Line 33"/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9509" name="Rectangle 34"/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9505" name="Line 35"/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6" name="Text Box 36"/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9507" name="Text Box 37"/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8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sp>
        <p:nvSpPr>
          <p:cNvPr id="19461" name="Rectangle 105"/>
          <p:cNvSpPr>
            <a:spLocks noChangeArrowheads="1"/>
          </p:cNvSpPr>
          <p:nvPr/>
        </p:nvSpPr>
        <p:spPr bwMode="auto">
          <a:xfrm>
            <a:off x="812588" y="3200400"/>
            <a:ext cx="2057400" cy="24384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433300" name="Group 148"/>
          <p:cNvGraphicFramePr>
            <a:graphicFrameLocks noGrp="1"/>
          </p:cNvGraphicFramePr>
          <p:nvPr/>
        </p:nvGraphicFramePr>
        <p:xfrm>
          <a:off x="812588" y="3200400"/>
          <a:ext cx="2057400" cy="2413000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pattern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d</a:t>
                      </a:r>
                      <a:r>
                        <a:rPr kumimoji="0" lang="en-US" sz="20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AOB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492" name="Line 136"/>
          <p:cNvSpPr>
            <a:spLocks noChangeShapeType="1"/>
          </p:cNvSpPr>
          <p:nvPr/>
        </p:nvSpPr>
        <p:spPr bwMode="auto">
          <a:xfrm>
            <a:off x="28699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9493" name="Line 137"/>
          <p:cNvSpPr>
            <a:spLocks noChangeShapeType="1"/>
          </p:cNvSpPr>
          <p:nvPr/>
        </p:nvSpPr>
        <p:spPr bwMode="auto">
          <a:xfrm>
            <a:off x="8125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grpSp>
        <p:nvGrpSpPr>
          <p:cNvPr id="19494" name="Group 138"/>
          <p:cNvGrpSpPr>
            <a:grpSpLocks/>
          </p:cNvGrpSpPr>
          <p:nvPr/>
        </p:nvGrpSpPr>
        <p:grpSpPr bwMode="auto">
          <a:xfrm>
            <a:off x="812588" y="3200400"/>
            <a:ext cx="2057400" cy="2438400"/>
            <a:chOff x="384" y="2592"/>
            <a:chExt cx="1296" cy="1536"/>
          </a:xfrm>
        </p:grpSpPr>
        <p:sp>
          <p:nvSpPr>
            <p:cNvPr id="19495" name="Line 139"/>
            <p:cNvSpPr>
              <a:spLocks noChangeShapeType="1"/>
            </p:cNvSpPr>
            <p:nvPr/>
          </p:nvSpPr>
          <p:spPr bwMode="auto">
            <a:xfrm>
              <a:off x="384" y="288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6" name="Line 140"/>
            <p:cNvSpPr>
              <a:spLocks noChangeShapeType="1"/>
            </p:cNvSpPr>
            <p:nvPr/>
          </p:nvSpPr>
          <p:spPr bwMode="auto">
            <a:xfrm>
              <a:off x="384" y="312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7" name="Line 141"/>
            <p:cNvSpPr>
              <a:spLocks noChangeShapeType="1"/>
            </p:cNvSpPr>
            <p:nvPr/>
          </p:nvSpPr>
          <p:spPr bwMode="auto">
            <a:xfrm>
              <a:off x="384" y="336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8" name="Line 142"/>
            <p:cNvSpPr>
              <a:spLocks noChangeShapeType="1"/>
            </p:cNvSpPr>
            <p:nvPr/>
          </p:nvSpPr>
          <p:spPr bwMode="auto">
            <a:xfrm>
              <a:off x="384" y="360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9" name="Line 143"/>
            <p:cNvSpPr>
              <a:spLocks noChangeShapeType="1"/>
            </p:cNvSpPr>
            <p:nvPr/>
          </p:nvSpPr>
          <p:spPr bwMode="auto">
            <a:xfrm>
              <a:off x="384" y="384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0" name="Line 144"/>
            <p:cNvSpPr>
              <a:spLocks noChangeShapeType="1"/>
            </p:cNvSpPr>
            <p:nvPr/>
          </p:nvSpPr>
          <p:spPr bwMode="auto">
            <a:xfrm>
              <a:off x="384" y="4128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1" name="Line 145"/>
            <p:cNvSpPr>
              <a:spLocks noChangeShapeType="1"/>
            </p:cNvSpPr>
            <p:nvPr/>
          </p:nvSpPr>
          <p:spPr bwMode="auto">
            <a:xfrm>
              <a:off x="67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2" name="Line 146"/>
            <p:cNvSpPr>
              <a:spLocks noChangeShapeType="1"/>
            </p:cNvSpPr>
            <p:nvPr/>
          </p:nvSpPr>
          <p:spPr bwMode="auto">
            <a:xfrm>
              <a:off x="139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3" name="Line 147"/>
            <p:cNvSpPr>
              <a:spLocks noChangeShapeType="1"/>
            </p:cNvSpPr>
            <p:nvPr/>
          </p:nvSpPr>
          <p:spPr bwMode="auto">
            <a:xfrm>
              <a:off x="384" y="2592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EFB97A7-AECB-454C-AD98-3B6BF22D479E}"/>
              </a:ext>
            </a:extLst>
          </p:cNvPr>
          <p:cNvSpPr txBox="1"/>
          <p:nvPr/>
        </p:nvSpPr>
        <p:spPr>
          <a:xfrm>
            <a:off x="135494" y="1229918"/>
            <a:ext cx="19543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Bad symbol table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FA9DBD-C7B5-4C20-BFFD-C3382F7DDE6A}"/>
              </a:ext>
            </a:extLst>
          </p:cNvPr>
          <p:cNvSpPr txBox="1"/>
          <p:nvPr/>
        </p:nvSpPr>
        <p:spPr>
          <a:xfrm>
            <a:off x="660920" y="5727720"/>
            <a:ext cx="1911742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Good suffix table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414CE-1347-1145-853E-AF9C3CB4B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70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0528">
        <p:fade/>
      </p:transition>
    </mc:Choice>
    <mc:Fallback>
      <p:transition spd="med" advTm="905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812588" y="152400"/>
            <a:ext cx="1114922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 of Boyer-Moore algorithm application</a:t>
            </a:r>
          </a:p>
        </p:txBody>
      </p:sp>
      <p:sp>
        <p:nvSpPr>
          <p:cNvPr id="4331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60814" y="908720"/>
            <a:ext cx="8000996" cy="5517724"/>
          </a:xfrm>
        </p:spPr>
        <p:txBody>
          <a:bodyPr>
            <a:normAutofit fontScale="55000" lnSpcReduction="20000"/>
          </a:bodyPr>
          <a:lstStyle/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400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6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E S </a:t>
            </a:r>
            <a:r>
              <a:rPr lang="en-US" sz="3300" dirty="0" err="1">
                <a:latin typeface="Courier New" pitchFamily="49" charset="0"/>
              </a:rPr>
              <a:t>S</a:t>
            </a:r>
            <a:r>
              <a:rPr lang="en-US" sz="3300" dirty="0">
                <a:latin typeface="Courier New" pitchFamily="49" charset="0"/>
              </a:rPr>
              <a:t> _ K N E W _ A B O U T _ B A O B A B S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   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K</a:t>
            </a:r>
            <a:r>
              <a:rPr lang="en-US" sz="3300" dirty="0"/>
              <a:t>) = 6</a:t>
            </a:r>
            <a:r>
              <a:rPr lang="en-US" sz="3300" dirty="0">
                <a:latin typeface="Courier New" pitchFamily="49" charset="0"/>
              </a:rPr>
              <a:t>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 		    </a:t>
            </a:r>
            <a:r>
              <a:rPr lang="en-US" sz="3300" i="1" dirty="0"/>
              <a:t>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_</a:t>
            </a:r>
            <a:r>
              <a:rPr lang="en-US" sz="3300" dirty="0"/>
              <a:t>)-2 = 4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         </a:t>
            </a:r>
            <a:r>
              <a:rPr lang="en-US" sz="3300" i="1" u="sng" dirty="0"/>
              <a:t>d</a:t>
            </a:r>
            <a:r>
              <a:rPr lang="en-US" sz="3300" baseline="-25000" dirty="0"/>
              <a:t>2</a:t>
            </a:r>
            <a:r>
              <a:rPr lang="en-US" sz="3300" u="sng" dirty="0"/>
              <a:t>(2)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				    </a:t>
            </a:r>
            <a:r>
              <a:rPr lang="en-US" sz="3300" i="1" u="sng" dirty="0"/>
              <a:t>d</a:t>
            </a:r>
            <a:r>
              <a:rPr lang="en-US" sz="3300" baseline="-25000" dirty="0"/>
              <a:t>1</a:t>
            </a:r>
            <a:r>
              <a:rPr lang="en-US" sz="3300" u="sng" dirty="0"/>
              <a:t> = </a:t>
            </a:r>
            <a:r>
              <a:rPr lang="en-US" sz="3300" i="1" u="sng" dirty="0"/>
              <a:t>t</a:t>
            </a:r>
            <a:r>
              <a:rPr lang="en-US" sz="3300" baseline="-25000" dirty="0"/>
              <a:t>1</a:t>
            </a:r>
            <a:r>
              <a:rPr lang="en-US" sz="3300" u="sng" dirty="0"/>
              <a:t>(</a:t>
            </a:r>
            <a:r>
              <a:rPr lang="en-US" sz="3300" u="sng" dirty="0">
                <a:latin typeface="Courier New" pitchFamily="49" charset="0"/>
              </a:rPr>
              <a:t>_</a:t>
            </a:r>
            <a:r>
              <a:rPr lang="en-US" sz="3300" u="sng" dirty="0"/>
              <a:t>)-1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	    	    </a:t>
            </a:r>
            <a:r>
              <a:rPr lang="en-US" sz="3300" i="1" dirty="0"/>
              <a:t>d</a:t>
            </a:r>
            <a:r>
              <a:rPr lang="en-US" sz="3300" baseline="-25000" dirty="0"/>
              <a:t>2</a:t>
            </a:r>
            <a:r>
              <a:rPr lang="en-US" sz="3300" dirty="0"/>
              <a:t>(1) = 2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          B A O B A B </a:t>
            </a:r>
            <a:r>
              <a:rPr lang="en-US" sz="3300" dirty="0"/>
              <a:t>(success)</a:t>
            </a:r>
          </a:p>
        </p:txBody>
      </p:sp>
      <p:grpSp>
        <p:nvGrpSpPr>
          <p:cNvPr id="19460" name="Group 4"/>
          <p:cNvGrpSpPr>
            <a:grpSpLocks/>
          </p:cNvGrpSpPr>
          <p:nvPr/>
        </p:nvGrpSpPr>
        <p:grpSpPr bwMode="auto">
          <a:xfrm>
            <a:off x="2132012" y="1219200"/>
            <a:ext cx="8382000" cy="1371600"/>
            <a:chOff x="384" y="768"/>
            <a:chExt cx="5280" cy="864"/>
          </a:xfrm>
        </p:grpSpPr>
        <p:grpSp>
          <p:nvGrpSpPr>
            <p:cNvPr id="19504" name="Group 5"/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9508" name="Group 6"/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9510" name="Rectangle 7"/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9511" name="Rectangle 8"/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1 2 6 6 6 6 6 6 6 6 6 6 6 6 3 6 6 6 6 6 6 6 6 6 6 6</a:t>
                  </a:r>
                  <a:endParaRPr lang="en-US" sz="4000"/>
                </a:p>
              </p:txBody>
            </p:sp>
            <p:sp>
              <p:nvSpPr>
                <p:cNvPr id="19512" name="Line 9"/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3" name="Line 10"/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4" name="Line 11"/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5" name="Line 12"/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6" name="Line 13"/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7" name="Line 14"/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8" name="Line 15"/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9" name="Line 16"/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0" name="Line 17"/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1" name="Line 18"/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2" name="Line 19"/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3" name="Line 20"/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4" name="Line 21"/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5" name="Line 22"/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6" name="Line 23"/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7" name="Line 24"/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8" name="Line 25"/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9" name="Line 26"/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0" name="Line 27"/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1" name="Line 28"/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2" name="Line 29"/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3" name="Line 30"/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4" name="Line 31"/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5" name="Line 32"/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6" name="Line 33"/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9509" name="Rectangle 34"/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9505" name="Line 35"/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6" name="Text Box 36"/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9507" name="Text Box 37"/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8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sp>
        <p:nvSpPr>
          <p:cNvPr id="19461" name="Rectangle 105"/>
          <p:cNvSpPr>
            <a:spLocks noChangeArrowheads="1"/>
          </p:cNvSpPr>
          <p:nvPr/>
        </p:nvSpPr>
        <p:spPr bwMode="auto">
          <a:xfrm>
            <a:off x="812588" y="3200400"/>
            <a:ext cx="2057400" cy="24384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433300" name="Group 148"/>
          <p:cNvGraphicFramePr>
            <a:graphicFrameLocks noGrp="1"/>
          </p:cNvGraphicFramePr>
          <p:nvPr/>
        </p:nvGraphicFramePr>
        <p:xfrm>
          <a:off x="812588" y="3200400"/>
          <a:ext cx="2057400" cy="2413000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pattern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d</a:t>
                      </a:r>
                      <a:r>
                        <a:rPr kumimoji="0" lang="en-US" sz="20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AOB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492" name="Line 136"/>
          <p:cNvSpPr>
            <a:spLocks noChangeShapeType="1"/>
          </p:cNvSpPr>
          <p:nvPr/>
        </p:nvSpPr>
        <p:spPr bwMode="auto">
          <a:xfrm>
            <a:off x="28699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9493" name="Line 137"/>
          <p:cNvSpPr>
            <a:spLocks noChangeShapeType="1"/>
          </p:cNvSpPr>
          <p:nvPr/>
        </p:nvSpPr>
        <p:spPr bwMode="auto">
          <a:xfrm>
            <a:off x="8125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grpSp>
        <p:nvGrpSpPr>
          <p:cNvPr id="19494" name="Group 138"/>
          <p:cNvGrpSpPr>
            <a:grpSpLocks/>
          </p:cNvGrpSpPr>
          <p:nvPr/>
        </p:nvGrpSpPr>
        <p:grpSpPr bwMode="auto">
          <a:xfrm>
            <a:off x="812588" y="3200400"/>
            <a:ext cx="2057400" cy="2438400"/>
            <a:chOff x="384" y="2592"/>
            <a:chExt cx="1296" cy="1536"/>
          </a:xfrm>
        </p:grpSpPr>
        <p:sp>
          <p:nvSpPr>
            <p:cNvPr id="19495" name="Line 139"/>
            <p:cNvSpPr>
              <a:spLocks noChangeShapeType="1"/>
            </p:cNvSpPr>
            <p:nvPr/>
          </p:nvSpPr>
          <p:spPr bwMode="auto">
            <a:xfrm>
              <a:off x="384" y="288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6" name="Line 140"/>
            <p:cNvSpPr>
              <a:spLocks noChangeShapeType="1"/>
            </p:cNvSpPr>
            <p:nvPr/>
          </p:nvSpPr>
          <p:spPr bwMode="auto">
            <a:xfrm>
              <a:off x="384" y="312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7" name="Line 141"/>
            <p:cNvSpPr>
              <a:spLocks noChangeShapeType="1"/>
            </p:cNvSpPr>
            <p:nvPr/>
          </p:nvSpPr>
          <p:spPr bwMode="auto">
            <a:xfrm>
              <a:off x="384" y="336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8" name="Line 142"/>
            <p:cNvSpPr>
              <a:spLocks noChangeShapeType="1"/>
            </p:cNvSpPr>
            <p:nvPr/>
          </p:nvSpPr>
          <p:spPr bwMode="auto">
            <a:xfrm>
              <a:off x="384" y="360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9" name="Line 143"/>
            <p:cNvSpPr>
              <a:spLocks noChangeShapeType="1"/>
            </p:cNvSpPr>
            <p:nvPr/>
          </p:nvSpPr>
          <p:spPr bwMode="auto">
            <a:xfrm>
              <a:off x="384" y="384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0" name="Line 144"/>
            <p:cNvSpPr>
              <a:spLocks noChangeShapeType="1"/>
            </p:cNvSpPr>
            <p:nvPr/>
          </p:nvSpPr>
          <p:spPr bwMode="auto">
            <a:xfrm>
              <a:off x="384" y="4128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1" name="Line 145"/>
            <p:cNvSpPr>
              <a:spLocks noChangeShapeType="1"/>
            </p:cNvSpPr>
            <p:nvPr/>
          </p:nvSpPr>
          <p:spPr bwMode="auto">
            <a:xfrm>
              <a:off x="67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2" name="Line 146"/>
            <p:cNvSpPr>
              <a:spLocks noChangeShapeType="1"/>
            </p:cNvSpPr>
            <p:nvPr/>
          </p:nvSpPr>
          <p:spPr bwMode="auto">
            <a:xfrm>
              <a:off x="139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3" name="Line 147"/>
            <p:cNvSpPr>
              <a:spLocks noChangeShapeType="1"/>
            </p:cNvSpPr>
            <p:nvPr/>
          </p:nvSpPr>
          <p:spPr bwMode="auto">
            <a:xfrm>
              <a:off x="384" y="2592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EFB97A7-AECB-454C-AD98-3B6BF22D479E}"/>
              </a:ext>
            </a:extLst>
          </p:cNvPr>
          <p:cNvSpPr txBox="1"/>
          <p:nvPr/>
        </p:nvSpPr>
        <p:spPr>
          <a:xfrm>
            <a:off x="135494" y="1229918"/>
            <a:ext cx="19543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Bad symbol table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FA9DBD-C7B5-4C20-BFFD-C3382F7DDE6A}"/>
              </a:ext>
            </a:extLst>
          </p:cNvPr>
          <p:cNvSpPr txBox="1"/>
          <p:nvPr/>
        </p:nvSpPr>
        <p:spPr>
          <a:xfrm>
            <a:off x="660920" y="5727720"/>
            <a:ext cx="1911742" cy="369332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Good suffix table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43C7E1-7C1A-49A2-A282-15FD4C95CD47}"/>
              </a:ext>
            </a:extLst>
          </p:cNvPr>
          <p:cNvSpPr/>
          <p:nvPr/>
        </p:nvSpPr>
        <p:spPr>
          <a:xfrm>
            <a:off x="3998912" y="3200400"/>
            <a:ext cx="1562096" cy="8382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6817CBF5-4FE9-4935-A0BD-98AFF7935E33}"/>
              </a:ext>
            </a:extLst>
          </p:cNvPr>
          <p:cNvSpPr/>
          <p:nvPr/>
        </p:nvSpPr>
        <p:spPr>
          <a:xfrm>
            <a:off x="5615697" y="3593502"/>
            <a:ext cx="1562096" cy="1185582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4ABB9FAE-7794-458C-9789-7C96F3CF4CF9}"/>
              </a:ext>
            </a:extLst>
          </p:cNvPr>
          <p:cNvSpPr/>
          <p:nvPr/>
        </p:nvSpPr>
        <p:spPr>
          <a:xfrm>
            <a:off x="7016641" y="4779084"/>
            <a:ext cx="1562096" cy="1185582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8CF3D1-7ED5-2A4E-9CDA-9525AEE5A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37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3870">
        <p:fade/>
      </p:transition>
    </mc:Choice>
    <mc:Fallback>
      <p:transition spd="med" advTm="1238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43285"/>
            <a:ext cx="9820200" cy="82832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Good-</a:t>
            </a:r>
            <a:r>
              <a:rPr lang="en-US" altLang="zh-CN" dirty="0"/>
              <a:t>S</a:t>
            </a:r>
            <a:r>
              <a:rPr lang="en-US" dirty="0"/>
              <a:t>uffix </a:t>
            </a:r>
            <a:r>
              <a:rPr lang="en-US" altLang="zh-CN" dirty="0"/>
              <a:t>S</a:t>
            </a:r>
            <a:r>
              <a:rPr lang="en-US" dirty="0"/>
              <a:t>hift in Boyer-Moore </a:t>
            </a:r>
            <a:r>
              <a:rPr lang="en-US" altLang="zh-CN" dirty="0"/>
              <a:t>A</a:t>
            </a:r>
            <a:r>
              <a:rPr lang="en-US" dirty="0"/>
              <a:t>lgorithm</a:t>
            </a:r>
          </a:p>
        </p:txBody>
      </p:sp>
      <p:sp>
        <p:nvSpPr>
          <p:cNvPr id="416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8935" y="938411"/>
            <a:ext cx="7776864" cy="52176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2000" dirty="0"/>
              <a:t>Good-suffix shift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 is applied after 0 &lt; </a:t>
            </a:r>
            <a:r>
              <a:rPr lang="en-US" sz="2000" i="1" dirty="0"/>
              <a:t>k </a:t>
            </a:r>
            <a:r>
              <a:rPr lang="en-US" sz="2000" dirty="0"/>
              <a:t>&lt; </a:t>
            </a:r>
            <a:r>
              <a:rPr lang="en-US" sz="2000" i="1" dirty="0"/>
              <a:t>m</a:t>
            </a:r>
            <a:r>
              <a:rPr lang="en-US" sz="2000" dirty="0"/>
              <a:t> last characters were matched</a:t>
            </a:r>
          </a:p>
          <a:p>
            <a:pPr>
              <a:lnSpc>
                <a:spcPct val="100000"/>
              </a:lnSpc>
              <a:defRPr/>
            </a:pP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the distance between matched suffix of size </a:t>
            </a:r>
            <a:r>
              <a:rPr lang="en-US" sz="2000" i="1" dirty="0"/>
              <a:t>k</a:t>
            </a:r>
            <a:r>
              <a:rPr lang="en-US" sz="2000" dirty="0"/>
              <a:t> and its rightmost occurrence in the pattern that is not preceded by the same character as the suffix</a:t>
            </a:r>
            <a:br>
              <a:rPr lang="en-US" sz="2000" dirty="0"/>
            </a:br>
            <a:r>
              <a:rPr lang="en-US" sz="2000" dirty="0"/>
              <a:t>        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(1) = 2,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(2) = 4 </a:t>
            </a:r>
            <a:endParaRPr lang="en-US" sz="2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dirty="0"/>
              <a:t>If there is no such occurrence, match the longest part of the </a:t>
            </a:r>
            <a:r>
              <a:rPr lang="en-US" sz="2000" i="1" dirty="0"/>
              <a:t>k</a:t>
            </a:r>
            <a:r>
              <a:rPr lang="en-US" sz="2000" dirty="0"/>
              <a:t>-character suffix with corresponding prefix; </a:t>
            </a:r>
            <a:br>
              <a:rPr lang="en-US" sz="2000" dirty="0"/>
            </a:br>
            <a:r>
              <a:rPr lang="en-US" sz="2000" dirty="0"/>
              <a:t>if there are no such suffix-prefix matches, </a:t>
            </a:r>
            <a:r>
              <a:rPr lang="en-US" sz="2000" i="1" dirty="0"/>
              <a:t>d</a:t>
            </a:r>
            <a:r>
              <a:rPr lang="en-US" sz="2000" baseline="-25000" dirty="0"/>
              <a:t>2 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</a:t>
            </a:r>
            <a:r>
              <a:rPr lang="en-US" sz="2000" i="1" dirty="0"/>
              <a:t>m</a:t>
            </a:r>
            <a:br>
              <a:rPr lang="en-US" sz="2000" dirty="0">
                <a:latin typeface="Courier New" pitchFamily="49" charset="0"/>
              </a:rPr>
            </a:br>
            <a:r>
              <a:rPr lang="en-US" sz="2000" dirty="0">
                <a:latin typeface="Courier New" pitchFamily="49" charset="0"/>
              </a:rPr>
              <a:t>    </a:t>
            </a:r>
            <a:r>
              <a:rPr lang="en-US" sz="2000" dirty="0"/>
              <a:t>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(3)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(4)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(5) = 4 </a:t>
            </a:r>
            <a:endParaRPr lang="en-US" sz="2000" dirty="0">
              <a:latin typeface="Courier New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15B6E-9C60-47CD-80B0-643FD052F450}"/>
              </a:ext>
            </a:extLst>
          </p:cNvPr>
          <p:cNvSpPr txBox="1">
            <a:spLocks noChangeArrowheads="1"/>
          </p:cNvSpPr>
          <p:nvPr/>
        </p:nvSpPr>
        <p:spPr>
          <a:xfrm>
            <a:off x="9201001" y="980728"/>
            <a:ext cx="2987824" cy="5529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ABCBA</a:t>
            </a:r>
            <a:r>
              <a:rPr lang="en-US" dirty="0">
                <a:solidFill>
                  <a:srgbClr val="FF0000"/>
                </a:solidFill>
              </a:rPr>
              <a:t>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br>
              <a:rPr lang="en-US" dirty="0"/>
            </a:b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ABCB</a:t>
            </a:r>
            <a:r>
              <a:rPr lang="en-US" dirty="0">
                <a:solidFill>
                  <a:srgbClr val="FF0000"/>
                </a:solidFill>
              </a:rPr>
              <a:t>AB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</a:t>
            </a:r>
            <a:r>
              <a:rPr lang="en-US" dirty="0">
                <a:solidFill>
                  <a:srgbClr val="FF0000"/>
                </a:solidFill>
              </a:rPr>
              <a:t>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</a:t>
            </a:r>
            <a:r>
              <a:rPr lang="en-US" dirty="0">
                <a:solidFill>
                  <a:srgbClr val="FF0000"/>
                </a:solidFill>
              </a:rPr>
              <a:t>CBAB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</a:t>
            </a:r>
            <a:r>
              <a:rPr lang="en-US" dirty="0">
                <a:solidFill>
                  <a:srgbClr val="FF0000"/>
                </a:solidFill>
              </a:rPr>
              <a:t>BCBAB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EED9316-345B-4E62-971C-8BC4980714DB}"/>
              </a:ext>
            </a:extLst>
          </p:cNvPr>
          <p:cNvCxnSpPr/>
          <p:nvPr/>
        </p:nvCxnSpPr>
        <p:spPr>
          <a:xfrm>
            <a:off x="11247779" y="136985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519F678-B1FC-4297-B041-748C2ACB1BB0}"/>
              </a:ext>
            </a:extLst>
          </p:cNvPr>
          <p:cNvCxnSpPr/>
          <p:nvPr/>
        </p:nvCxnSpPr>
        <p:spPr>
          <a:xfrm>
            <a:off x="11247779" y="2521983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8CCA1A-E2B8-4CBD-B13B-52B7D4849BE4}"/>
              </a:ext>
            </a:extLst>
          </p:cNvPr>
          <p:cNvCxnSpPr/>
          <p:nvPr/>
        </p:nvCxnSpPr>
        <p:spPr>
          <a:xfrm>
            <a:off x="11247779" y="353009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08A3F1-BC89-42C4-9DF3-5DB2B1D5A3FF}"/>
              </a:ext>
            </a:extLst>
          </p:cNvPr>
          <p:cNvCxnSpPr/>
          <p:nvPr/>
        </p:nvCxnSpPr>
        <p:spPr>
          <a:xfrm>
            <a:off x="11247779" y="4754231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9021C1-6F4B-447A-AD77-1C3F27CC87F6}"/>
              </a:ext>
            </a:extLst>
          </p:cNvPr>
          <p:cNvCxnSpPr/>
          <p:nvPr/>
        </p:nvCxnSpPr>
        <p:spPr>
          <a:xfrm>
            <a:off x="11247779" y="599827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EC28DD-9268-49BA-A85A-A4CCC06EFD52}"/>
              </a:ext>
            </a:extLst>
          </p:cNvPr>
          <p:cNvCxnSpPr>
            <a:cxnSpLocks/>
          </p:cNvCxnSpPr>
          <p:nvPr/>
        </p:nvCxnSpPr>
        <p:spPr>
          <a:xfrm>
            <a:off x="10929193" y="1441863"/>
            <a:ext cx="3185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997F91-EFF4-4CCD-8632-F6854575D9E2}"/>
              </a:ext>
            </a:extLst>
          </p:cNvPr>
          <p:cNvCxnSpPr>
            <a:cxnSpLocks/>
          </p:cNvCxnSpPr>
          <p:nvPr/>
        </p:nvCxnSpPr>
        <p:spPr>
          <a:xfrm>
            <a:off x="10619645" y="2620092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F4FF48-033C-437C-87C1-AFFB649BE75D}"/>
              </a:ext>
            </a:extLst>
          </p:cNvPr>
          <p:cNvCxnSpPr>
            <a:cxnSpLocks/>
          </p:cNvCxnSpPr>
          <p:nvPr/>
        </p:nvCxnSpPr>
        <p:spPr>
          <a:xfrm>
            <a:off x="10619645" y="3602103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81F7EE-C1EB-4155-8657-651CFC5E6405}"/>
              </a:ext>
            </a:extLst>
          </p:cNvPr>
          <p:cNvCxnSpPr>
            <a:cxnSpLocks/>
          </p:cNvCxnSpPr>
          <p:nvPr/>
        </p:nvCxnSpPr>
        <p:spPr>
          <a:xfrm>
            <a:off x="10615277" y="4826239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544864-B3DF-419C-BEE6-5D5AECC5A968}"/>
              </a:ext>
            </a:extLst>
          </p:cNvPr>
          <p:cNvCxnSpPr>
            <a:cxnSpLocks/>
          </p:cNvCxnSpPr>
          <p:nvPr/>
        </p:nvCxnSpPr>
        <p:spPr>
          <a:xfrm>
            <a:off x="10615277" y="6081250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C4777A-2562-4833-9397-F8E0E1E2331C}"/>
              </a:ext>
            </a:extLst>
          </p:cNvPr>
          <p:cNvSpPr txBox="1"/>
          <p:nvPr/>
        </p:nvSpPr>
        <p:spPr>
          <a:xfrm>
            <a:off x="10751580" y="610738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28A47F-3368-446E-803A-B9CC51FA7B2E}"/>
              </a:ext>
            </a:extLst>
          </p:cNvPr>
          <p:cNvSpPr txBox="1"/>
          <p:nvPr/>
        </p:nvSpPr>
        <p:spPr>
          <a:xfrm>
            <a:off x="10751580" y="4861633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517E85-D460-4DB0-88D4-D1F2B6088CA7}"/>
              </a:ext>
            </a:extLst>
          </p:cNvPr>
          <p:cNvSpPr txBox="1"/>
          <p:nvPr/>
        </p:nvSpPr>
        <p:spPr>
          <a:xfrm>
            <a:off x="10769346" y="363749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ACA91D-B3DF-4361-ADAD-D934A1C17037}"/>
              </a:ext>
            </a:extLst>
          </p:cNvPr>
          <p:cNvSpPr txBox="1"/>
          <p:nvPr/>
        </p:nvSpPr>
        <p:spPr>
          <a:xfrm>
            <a:off x="10765718" y="265796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705159-A699-4B71-95E9-A85C166DEAD7}"/>
              </a:ext>
            </a:extLst>
          </p:cNvPr>
          <p:cNvSpPr txBox="1"/>
          <p:nvPr/>
        </p:nvSpPr>
        <p:spPr>
          <a:xfrm>
            <a:off x="10923415" y="1500194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6DD2F6-F978-40B3-B218-BA612A24B23C}"/>
              </a:ext>
            </a:extLst>
          </p:cNvPr>
          <p:cNvSpPr/>
          <p:nvPr/>
        </p:nvSpPr>
        <p:spPr>
          <a:xfrm>
            <a:off x="8758708" y="871613"/>
            <a:ext cx="2808312" cy="563866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50E13-8DF4-42B8-9273-7ED991B1999D}"/>
              </a:ext>
            </a:extLst>
          </p:cNvPr>
          <p:cNvSpPr txBox="1"/>
          <p:nvPr/>
        </p:nvSpPr>
        <p:spPr>
          <a:xfrm flipH="1">
            <a:off x="8861270" y="130013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11F767-5FCD-497B-8E78-3108189A444A}"/>
              </a:ext>
            </a:extLst>
          </p:cNvPr>
          <p:cNvSpPr txBox="1"/>
          <p:nvPr/>
        </p:nvSpPr>
        <p:spPr>
          <a:xfrm flipH="1">
            <a:off x="8861270" y="249698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C9966B-016A-45B8-80AB-D40D608EE47D}"/>
              </a:ext>
            </a:extLst>
          </p:cNvPr>
          <p:cNvSpPr txBox="1"/>
          <p:nvPr/>
        </p:nvSpPr>
        <p:spPr>
          <a:xfrm flipH="1">
            <a:off x="8906674" y="350141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29D5BA-BB0D-4BD8-B7D6-F15B62CE0170}"/>
              </a:ext>
            </a:extLst>
          </p:cNvPr>
          <p:cNvSpPr txBox="1"/>
          <p:nvPr/>
        </p:nvSpPr>
        <p:spPr>
          <a:xfrm flipH="1">
            <a:off x="8907332" y="4732290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55F1DD-2CE9-45F3-B14B-2B955BAC5A06}"/>
              </a:ext>
            </a:extLst>
          </p:cNvPr>
          <p:cNvSpPr txBox="1"/>
          <p:nvPr/>
        </p:nvSpPr>
        <p:spPr>
          <a:xfrm flipH="1">
            <a:off x="8921887" y="5948526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5</a:t>
            </a:r>
          </a:p>
        </p:txBody>
      </p:sp>
      <p:graphicFrame>
        <p:nvGraphicFramePr>
          <p:cNvPr id="21" name="Table 25">
            <a:extLst>
              <a:ext uri="{FF2B5EF4-FFF2-40B4-BE49-F238E27FC236}">
                <a16:creationId xmlns:a16="http://schemas.microsoft.com/office/drawing/2014/main" id="{93DAB9F4-4A80-4302-BE72-11823B868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7570363"/>
              </p:ext>
            </p:extLst>
          </p:nvPr>
        </p:nvGraphicFramePr>
        <p:xfrm>
          <a:off x="2277970" y="4620155"/>
          <a:ext cx="439248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6244">
                  <a:extLst>
                    <a:ext uri="{9D8B030D-6E8A-4147-A177-3AD203B41FA5}">
                      <a16:colId xmlns:a16="http://schemas.microsoft.com/office/drawing/2014/main" val="1865878551"/>
                    </a:ext>
                  </a:extLst>
                </a:gridCol>
                <a:gridCol w="2196244">
                  <a:extLst>
                    <a:ext uri="{9D8B030D-6E8A-4147-A177-3AD203B41FA5}">
                      <a16:colId xmlns:a16="http://schemas.microsoft.com/office/drawing/2014/main" val="2626247646"/>
                    </a:ext>
                  </a:extLst>
                </a:gridCol>
              </a:tblGrid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</a:t>
                      </a:r>
                      <a:r>
                        <a:rPr lang="en-CA" i="1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</a:t>
                      </a:r>
                      <a:r>
                        <a:rPr lang="en-US" sz="1800" i="1" dirty="0"/>
                        <a:t>d</a:t>
                      </a:r>
                      <a:r>
                        <a:rPr lang="en-US" sz="1800" baseline="-25000" dirty="0"/>
                        <a:t>2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1088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887350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729668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848649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13520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607862"/>
                  </a:ext>
                </a:extLst>
              </a:tr>
            </a:tbl>
          </a:graphicData>
        </a:graphic>
      </p:graphicFrame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156E4F9A-A0F0-D44D-B6E4-DEBC57B5E4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701">
        <p:fade/>
      </p:transition>
    </mc:Choice>
    <mc:Fallback>
      <p:transition spd="med" advTm="697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43285"/>
            <a:ext cx="9820200" cy="82832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Good-</a:t>
            </a:r>
            <a:r>
              <a:rPr lang="en-US" altLang="zh-CN" dirty="0"/>
              <a:t>S</a:t>
            </a:r>
            <a:r>
              <a:rPr lang="en-US" dirty="0"/>
              <a:t>uffix </a:t>
            </a:r>
            <a:r>
              <a:rPr lang="en-US" altLang="zh-CN" dirty="0"/>
              <a:t>S</a:t>
            </a:r>
            <a:r>
              <a:rPr lang="en-US" dirty="0"/>
              <a:t>hift in Boyer-Moore </a:t>
            </a:r>
            <a:r>
              <a:rPr lang="en-US" altLang="zh-CN" dirty="0"/>
              <a:t>A</a:t>
            </a:r>
            <a:r>
              <a:rPr lang="en-US" dirty="0"/>
              <a:t>lgorithm</a:t>
            </a:r>
          </a:p>
        </p:txBody>
      </p:sp>
      <p:sp>
        <p:nvSpPr>
          <p:cNvPr id="416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8935" y="938411"/>
            <a:ext cx="7776864" cy="52176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2000" dirty="0"/>
              <a:t>Good-suffix shift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 is applied after 0 &lt; </a:t>
            </a:r>
            <a:r>
              <a:rPr lang="en-US" sz="2000" i="1" dirty="0"/>
              <a:t>k </a:t>
            </a:r>
            <a:r>
              <a:rPr lang="en-US" sz="2000" dirty="0"/>
              <a:t>&lt; </a:t>
            </a:r>
            <a:r>
              <a:rPr lang="en-US" sz="2000" i="1" dirty="0"/>
              <a:t>m</a:t>
            </a:r>
            <a:r>
              <a:rPr lang="en-US" sz="2000" dirty="0"/>
              <a:t> last characters were matched</a:t>
            </a:r>
          </a:p>
          <a:p>
            <a:pPr>
              <a:lnSpc>
                <a:spcPct val="100000"/>
              </a:lnSpc>
              <a:defRPr/>
            </a:pP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the distance between matched suffix of size </a:t>
            </a:r>
            <a:r>
              <a:rPr lang="en-US" sz="2000" i="1" dirty="0"/>
              <a:t>k</a:t>
            </a:r>
            <a:r>
              <a:rPr lang="en-US" sz="2000" dirty="0"/>
              <a:t> and its rightmost occurrence in the pattern that is not preceded by the same character as the suffix</a:t>
            </a:r>
            <a:br>
              <a:rPr lang="en-US" sz="2000" dirty="0"/>
            </a:br>
            <a:r>
              <a:rPr lang="en-US" sz="2000" dirty="0"/>
              <a:t>        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(1) = 2,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(2) = 4 </a:t>
            </a:r>
            <a:endParaRPr lang="en-US" sz="2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dirty="0"/>
              <a:t>If there is no such occurrence, match the longest part of the </a:t>
            </a:r>
            <a:r>
              <a:rPr lang="en-US" sz="2000" i="1" dirty="0"/>
              <a:t>k</a:t>
            </a:r>
            <a:r>
              <a:rPr lang="en-US" sz="2000" dirty="0"/>
              <a:t>-character suffix with corresponding prefix; </a:t>
            </a:r>
            <a:br>
              <a:rPr lang="en-US" sz="2000" dirty="0"/>
            </a:br>
            <a:r>
              <a:rPr lang="en-US" sz="2000" dirty="0"/>
              <a:t>if there are no such suffix-prefix matches, </a:t>
            </a:r>
            <a:r>
              <a:rPr lang="en-US" sz="2000" i="1" dirty="0"/>
              <a:t>d</a:t>
            </a:r>
            <a:r>
              <a:rPr lang="en-US" sz="2000" baseline="-25000" dirty="0"/>
              <a:t>2 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</a:t>
            </a:r>
            <a:r>
              <a:rPr lang="en-US" sz="2000" i="1" dirty="0"/>
              <a:t>m</a:t>
            </a:r>
            <a:br>
              <a:rPr lang="en-US" sz="2000" dirty="0">
                <a:latin typeface="Courier New" pitchFamily="49" charset="0"/>
              </a:rPr>
            </a:br>
            <a:r>
              <a:rPr lang="en-US" sz="2000" dirty="0">
                <a:latin typeface="Courier New" pitchFamily="49" charset="0"/>
              </a:rPr>
              <a:t>    </a:t>
            </a:r>
            <a:r>
              <a:rPr lang="en-US" sz="2000" dirty="0"/>
              <a:t>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(3)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(4)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(5) = 4 </a:t>
            </a:r>
            <a:endParaRPr lang="en-US" sz="2000" dirty="0">
              <a:latin typeface="Courier New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15B6E-9C60-47CD-80B0-643FD052F450}"/>
              </a:ext>
            </a:extLst>
          </p:cNvPr>
          <p:cNvSpPr txBox="1">
            <a:spLocks noChangeArrowheads="1"/>
          </p:cNvSpPr>
          <p:nvPr/>
        </p:nvSpPr>
        <p:spPr>
          <a:xfrm>
            <a:off x="9201001" y="980728"/>
            <a:ext cx="2987824" cy="5529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ABCBA</a:t>
            </a:r>
            <a:r>
              <a:rPr lang="en-US" dirty="0">
                <a:solidFill>
                  <a:srgbClr val="FF0000"/>
                </a:solidFill>
              </a:rPr>
              <a:t>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br>
              <a:rPr lang="en-US" dirty="0"/>
            </a:b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ABCB</a:t>
            </a:r>
            <a:r>
              <a:rPr lang="en-US" dirty="0">
                <a:solidFill>
                  <a:srgbClr val="FF0000"/>
                </a:solidFill>
              </a:rPr>
              <a:t>AB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</a:t>
            </a:r>
            <a:r>
              <a:rPr lang="en-US" dirty="0">
                <a:solidFill>
                  <a:srgbClr val="FF0000"/>
                </a:solidFill>
              </a:rPr>
              <a:t>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</a:t>
            </a:r>
            <a:r>
              <a:rPr lang="en-US" dirty="0">
                <a:solidFill>
                  <a:srgbClr val="FF0000"/>
                </a:solidFill>
              </a:rPr>
              <a:t>CBAB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</a:t>
            </a:r>
            <a:r>
              <a:rPr lang="en-US" dirty="0">
                <a:solidFill>
                  <a:srgbClr val="FF0000"/>
                </a:solidFill>
              </a:rPr>
              <a:t>BCBAB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EED9316-345B-4E62-971C-8BC4980714DB}"/>
              </a:ext>
            </a:extLst>
          </p:cNvPr>
          <p:cNvCxnSpPr/>
          <p:nvPr/>
        </p:nvCxnSpPr>
        <p:spPr>
          <a:xfrm>
            <a:off x="11247779" y="136985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519F678-B1FC-4297-B041-748C2ACB1BB0}"/>
              </a:ext>
            </a:extLst>
          </p:cNvPr>
          <p:cNvCxnSpPr/>
          <p:nvPr/>
        </p:nvCxnSpPr>
        <p:spPr>
          <a:xfrm>
            <a:off x="11247779" y="2521983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8CCA1A-E2B8-4CBD-B13B-52B7D4849BE4}"/>
              </a:ext>
            </a:extLst>
          </p:cNvPr>
          <p:cNvCxnSpPr/>
          <p:nvPr/>
        </p:nvCxnSpPr>
        <p:spPr>
          <a:xfrm>
            <a:off x="11247779" y="353009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08A3F1-BC89-42C4-9DF3-5DB2B1D5A3FF}"/>
              </a:ext>
            </a:extLst>
          </p:cNvPr>
          <p:cNvCxnSpPr/>
          <p:nvPr/>
        </p:nvCxnSpPr>
        <p:spPr>
          <a:xfrm>
            <a:off x="11247779" y="4754231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9021C1-6F4B-447A-AD77-1C3F27CC87F6}"/>
              </a:ext>
            </a:extLst>
          </p:cNvPr>
          <p:cNvCxnSpPr/>
          <p:nvPr/>
        </p:nvCxnSpPr>
        <p:spPr>
          <a:xfrm>
            <a:off x="11247779" y="599827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EC28DD-9268-49BA-A85A-A4CCC06EFD52}"/>
              </a:ext>
            </a:extLst>
          </p:cNvPr>
          <p:cNvCxnSpPr>
            <a:cxnSpLocks/>
          </p:cNvCxnSpPr>
          <p:nvPr/>
        </p:nvCxnSpPr>
        <p:spPr>
          <a:xfrm>
            <a:off x="10929193" y="1441863"/>
            <a:ext cx="3185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997F91-EFF4-4CCD-8632-F6854575D9E2}"/>
              </a:ext>
            </a:extLst>
          </p:cNvPr>
          <p:cNvCxnSpPr>
            <a:cxnSpLocks/>
          </p:cNvCxnSpPr>
          <p:nvPr/>
        </p:nvCxnSpPr>
        <p:spPr>
          <a:xfrm>
            <a:off x="10619645" y="2620092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F4FF48-033C-437C-87C1-AFFB649BE75D}"/>
              </a:ext>
            </a:extLst>
          </p:cNvPr>
          <p:cNvCxnSpPr>
            <a:cxnSpLocks/>
          </p:cNvCxnSpPr>
          <p:nvPr/>
        </p:nvCxnSpPr>
        <p:spPr>
          <a:xfrm>
            <a:off x="10619645" y="3602103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81F7EE-C1EB-4155-8657-651CFC5E6405}"/>
              </a:ext>
            </a:extLst>
          </p:cNvPr>
          <p:cNvCxnSpPr>
            <a:cxnSpLocks/>
          </p:cNvCxnSpPr>
          <p:nvPr/>
        </p:nvCxnSpPr>
        <p:spPr>
          <a:xfrm>
            <a:off x="10615277" y="4826239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544864-B3DF-419C-BEE6-5D5AECC5A968}"/>
              </a:ext>
            </a:extLst>
          </p:cNvPr>
          <p:cNvCxnSpPr>
            <a:cxnSpLocks/>
          </p:cNvCxnSpPr>
          <p:nvPr/>
        </p:nvCxnSpPr>
        <p:spPr>
          <a:xfrm>
            <a:off x="10615277" y="6081250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C4777A-2562-4833-9397-F8E0E1E2331C}"/>
              </a:ext>
            </a:extLst>
          </p:cNvPr>
          <p:cNvSpPr txBox="1"/>
          <p:nvPr/>
        </p:nvSpPr>
        <p:spPr>
          <a:xfrm>
            <a:off x="10751580" y="610738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28A47F-3368-446E-803A-B9CC51FA7B2E}"/>
              </a:ext>
            </a:extLst>
          </p:cNvPr>
          <p:cNvSpPr txBox="1"/>
          <p:nvPr/>
        </p:nvSpPr>
        <p:spPr>
          <a:xfrm>
            <a:off x="10751580" y="4861633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517E85-D460-4DB0-88D4-D1F2B6088CA7}"/>
              </a:ext>
            </a:extLst>
          </p:cNvPr>
          <p:cNvSpPr txBox="1"/>
          <p:nvPr/>
        </p:nvSpPr>
        <p:spPr>
          <a:xfrm>
            <a:off x="10769346" y="363749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ACA91D-B3DF-4361-ADAD-D934A1C17037}"/>
              </a:ext>
            </a:extLst>
          </p:cNvPr>
          <p:cNvSpPr txBox="1"/>
          <p:nvPr/>
        </p:nvSpPr>
        <p:spPr>
          <a:xfrm>
            <a:off x="10765718" y="265796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705159-A699-4B71-95E9-A85C166DEAD7}"/>
              </a:ext>
            </a:extLst>
          </p:cNvPr>
          <p:cNvSpPr txBox="1"/>
          <p:nvPr/>
        </p:nvSpPr>
        <p:spPr>
          <a:xfrm>
            <a:off x="10923415" y="1500194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6DD2F6-F978-40B3-B218-BA612A24B23C}"/>
              </a:ext>
            </a:extLst>
          </p:cNvPr>
          <p:cNvSpPr/>
          <p:nvPr/>
        </p:nvSpPr>
        <p:spPr>
          <a:xfrm>
            <a:off x="8758708" y="871613"/>
            <a:ext cx="2808312" cy="563866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50E13-8DF4-42B8-9273-7ED991B1999D}"/>
              </a:ext>
            </a:extLst>
          </p:cNvPr>
          <p:cNvSpPr txBox="1"/>
          <p:nvPr/>
        </p:nvSpPr>
        <p:spPr>
          <a:xfrm flipH="1">
            <a:off x="8861270" y="130013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11F767-5FCD-497B-8E78-3108189A444A}"/>
              </a:ext>
            </a:extLst>
          </p:cNvPr>
          <p:cNvSpPr txBox="1"/>
          <p:nvPr/>
        </p:nvSpPr>
        <p:spPr>
          <a:xfrm flipH="1">
            <a:off x="8861270" y="249698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C9966B-016A-45B8-80AB-D40D608EE47D}"/>
              </a:ext>
            </a:extLst>
          </p:cNvPr>
          <p:cNvSpPr txBox="1"/>
          <p:nvPr/>
        </p:nvSpPr>
        <p:spPr>
          <a:xfrm flipH="1">
            <a:off x="8906674" y="350141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29D5BA-BB0D-4BD8-B7D6-F15B62CE0170}"/>
              </a:ext>
            </a:extLst>
          </p:cNvPr>
          <p:cNvSpPr txBox="1"/>
          <p:nvPr/>
        </p:nvSpPr>
        <p:spPr>
          <a:xfrm flipH="1">
            <a:off x="8907332" y="4732290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55F1DD-2CE9-45F3-B14B-2B955BAC5A06}"/>
              </a:ext>
            </a:extLst>
          </p:cNvPr>
          <p:cNvSpPr txBox="1"/>
          <p:nvPr/>
        </p:nvSpPr>
        <p:spPr>
          <a:xfrm flipH="1">
            <a:off x="8921887" y="5948526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5</a:t>
            </a:r>
          </a:p>
        </p:txBody>
      </p:sp>
      <p:graphicFrame>
        <p:nvGraphicFramePr>
          <p:cNvPr id="21" name="Table 25">
            <a:extLst>
              <a:ext uri="{FF2B5EF4-FFF2-40B4-BE49-F238E27FC236}">
                <a16:creationId xmlns:a16="http://schemas.microsoft.com/office/drawing/2014/main" id="{93DAB9F4-4A80-4302-BE72-11823B8682BF}"/>
              </a:ext>
            </a:extLst>
          </p:cNvPr>
          <p:cNvGraphicFramePr>
            <a:graphicFrameLocks noGrp="1"/>
          </p:cNvGraphicFramePr>
          <p:nvPr/>
        </p:nvGraphicFramePr>
        <p:xfrm>
          <a:off x="2277970" y="4620155"/>
          <a:ext cx="439248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6244">
                  <a:extLst>
                    <a:ext uri="{9D8B030D-6E8A-4147-A177-3AD203B41FA5}">
                      <a16:colId xmlns:a16="http://schemas.microsoft.com/office/drawing/2014/main" val="1865878551"/>
                    </a:ext>
                  </a:extLst>
                </a:gridCol>
                <a:gridCol w="2196244">
                  <a:extLst>
                    <a:ext uri="{9D8B030D-6E8A-4147-A177-3AD203B41FA5}">
                      <a16:colId xmlns:a16="http://schemas.microsoft.com/office/drawing/2014/main" val="2626247646"/>
                    </a:ext>
                  </a:extLst>
                </a:gridCol>
              </a:tblGrid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</a:t>
                      </a:r>
                      <a:r>
                        <a:rPr lang="en-CA" i="1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</a:t>
                      </a:r>
                      <a:r>
                        <a:rPr lang="en-US" sz="1800" i="1" dirty="0"/>
                        <a:t>d</a:t>
                      </a:r>
                      <a:r>
                        <a:rPr lang="en-US" sz="1800" baseline="-25000" dirty="0"/>
                        <a:t>2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1088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887350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729668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848649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13520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607862"/>
                  </a:ext>
                </a:extLst>
              </a:tr>
            </a:tbl>
          </a:graphicData>
        </a:graphic>
      </p:graphicFrame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5F5A6F8E-5B95-AC45-BFA3-43411765EA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83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5555">
        <p:fade/>
      </p:transition>
    </mc:Choice>
    <mc:Fallback>
      <p:transition spd="med" advTm="1155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43285"/>
            <a:ext cx="9820200" cy="82832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Good-</a:t>
            </a:r>
            <a:r>
              <a:rPr lang="en-US" altLang="zh-CN" dirty="0"/>
              <a:t>S</a:t>
            </a:r>
            <a:r>
              <a:rPr lang="en-US" dirty="0"/>
              <a:t>uffix </a:t>
            </a:r>
            <a:r>
              <a:rPr lang="en-US" altLang="zh-CN" dirty="0"/>
              <a:t>S</a:t>
            </a:r>
            <a:r>
              <a:rPr lang="en-US" dirty="0"/>
              <a:t>hift in Boyer-Moore </a:t>
            </a:r>
            <a:r>
              <a:rPr lang="en-US" altLang="zh-CN" dirty="0"/>
              <a:t>A</a:t>
            </a:r>
            <a:r>
              <a:rPr lang="en-US" dirty="0"/>
              <a:t>lgorithm</a:t>
            </a:r>
          </a:p>
        </p:txBody>
      </p:sp>
      <p:sp>
        <p:nvSpPr>
          <p:cNvPr id="416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8935" y="938411"/>
            <a:ext cx="7776864" cy="52176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2000" dirty="0"/>
              <a:t>Good-suffix shift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 is applied after 0 &lt; </a:t>
            </a:r>
            <a:r>
              <a:rPr lang="en-US" sz="2000" i="1" dirty="0"/>
              <a:t>k </a:t>
            </a:r>
            <a:r>
              <a:rPr lang="en-US" sz="2000" dirty="0"/>
              <a:t>&lt; </a:t>
            </a:r>
            <a:r>
              <a:rPr lang="en-US" sz="2000" i="1" dirty="0"/>
              <a:t>m</a:t>
            </a:r>
            <a:r>
              <a:rPr lang="en-US" sz="2000" dirty="0"/>
              <a:t> last characters were matched</a:t>
            </a:r>
          </a:p>
          <a:p>
            <a:pPr>
              <a:lnSpc>
                <a:spcPct val="100000"/>
              </a:lnSpc>
              <a:defRPr/>
            </a:pP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the distance between matched suffix of size </a:t>
            </a:r>
            <a:r>
              <a:rPr lang="en-US" sz="2000" i="1" dirty="0"/>
              <a:t>k</a:t>
            </a:r>
            <a:r>
              <a:rPr lang="en-US" sz="2000" dirty="0"/>
              <a:t> and its rightmost occurrence in the pattern that is not preceded by the same character as the suffix</a:t>
            </a:r>
            <a:br>
              <a:rPr lang="en-US" sz="2000" dirty="0"/>
            </a:br>
            <a:r>
              <a:rPr lang="en-US" sz="2000" dirty="0"/>
              <a:t>        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(1) = 2,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(2) = 4 </a:t>
            </a:r>
            <a:endParaRPr lang="en-US" sz="2000" dirty="0">
              <a:latin typeface="Courier New" pitchFamily="49" charset="0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dirty="0"/>
              <a:t>If there is no such occurrence, match the longest part of the </a:t>
            </a:r>
            <a:r>
              <a:rPr lang="en-US" sz="2000" i="1" dirty="0"/>
              <a:t>k</a:t>
            </a:r>
            <a:r>
              <a:rPr lang="en-US" sz="2000" dirty="0"/>
              <a:t>-character suffix with corresponding prefix; </a:t>
            </a:r>
            <a:br>
              <a:rPr lang="en-US" sz="2000" dirty="0"/>
            </a:br>
            <a:r>
              <a:rPr lang="en-US" sz="2000" dirty="0"/>
              <a:t>if there are no such suffix-prefix matches, </a:t>
            </a:r>
            <a:r>
              <a:rPr lang="en-US" sz="2000" i="1" dirty="0"/>
              <a:t>d</a:t>
            </a:r>
            <a:r>
              <a:rPr lang="en-US" sz="2000" baseline="-25000" dirty="0"/>
              <a:t>2 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= </a:t>
            </a:r>
            <a:r>
              <a:rPr lang="en-US" sz="2000" i="1" dirty="0"/>
              <a:t>m</a:t>
            </a:r>
            <a:br>
              <a:rPr lang="en-US" sz="2000" dirty="0">
                <a:latin typeface="Courier New" pitchFamily="49" charset="0"/>
              </a:rPr>
            </a:br>
            <a:r>
              <a:rPr lang="en-US" sz="2000" dirty="0">
                <a:latin typeface="Courier New" pitchFamily="49" charset="0"/>
              </a:rPr>
              <a:t>    </a:t>
            </a:r>
            <a:r>
              <a:rPr lang="en-US" sz="2000" dirty="0"/>
              <a:t>Example: </a:t>
            </a:r>
            <a:r>
              <a:rPr lang="en-US" sz="2000" dirty="0">
                <a:latin typeface="Courier New" pitchFamily="49" charset="0"/>
              </a:rPr>
              <a:t>ABCBAB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(3)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(4) = 4,  </a:t>
            </a:r>
            <a:r>
              <a:rPr lang="en-US" sz="2000" i="1" dirty="0"/>
              <a:t>d</a:t>
            </a:r>
            <a:r>
              <a:rPr lang="en-US" sz="2000" baseline="-25000" dirty="0"/>
              <a:t>2</a:t>
            </a:r>
            <a:r>
              <a:rPr lang="en-US" sz="2000" dirty="0"/>
              <a:t>(5) = 4 </a:t>
            </a:r>
            <a:endParaRPr lang="en-US" sz="2000" dirty="0">
              <a:latin typeface="Courier New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15B6E-9C60-47CD-80B0-643FD052F450}"/>
              </a:ext>
            </a:extLst>
          </p:cNvPr>
          <p:cNvSpPr txBox="1">
            <a:spLocks noChangeArrowheads="1"/>
          </p:cNvSpPr>
          <p:nvPr/>
        </p:nvSpPr>
        <p:spPr>
          <a:xfrm>
            <a:off x="9201001" y="980728"/>
            <a:ext cx="2987824" cy="5529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ABCBA</a:t>
            </a:r>
            <a:r>
              <a:rPr lang="en-US" dirty="0">
                <a:solidFill>
                  <a:srgbClr val="FF0000"/>
                </a:solidFill>
              </a:rPr>
              <a:t>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br>
              <a:rPr lang="en-US" dirty="0"/>
            </a:b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ABCB</a:t>
            </a:r>
            <a:r>
              <a:rPr lang="en-US" dirty="0">
                <a:solidFill>
                  <a:srgbClr val="FF0000"/>
                </a:solidFill>
              </a:rPr>
              <a:t>AB</a:t>
            </a:r>
            <a:br>
              <a:rPr lang="en-US" dirty="0"/>
            </a:br>
            <a:endParaRPr lang="en-US" dirty="0"/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ABC</a:t>
            </a:r>
            <a:r>
              <a:rPr lang="en-US" dirty="0">
                <a:solidFill>
                  <a:srgbClr val="FF0000"/>
                </a:solidFill>
              </a:rPr>
              <a:t>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AB</a:t>
            </a:r>
            <a:r>
              <a:rPr lang="en-US" dirty="0">
                <a:solidFill>
                  <a:srgbClr val="FF0000"/>
                </a:solidFill>
              </a:rPr>
              <a:t>CBAB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ABCBAB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A</a:t>
            </a:r>
            <a:r>
              <a:rPr lang="en-US" dirty="0">
                <a:solidFill>
                  <a:srgbClr val="FF0000"/>
                </a:solidFill>
              </a:rPr>
              <a:t>BCBAB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EED9316-345B-4E62-971C-8BC4980714DB}"/>
              </a:ext>
            </a:extLst>
          </p:cNvPr>
          <p:cNvCxnSpPr/>
          <p:nvPr/>
        </p:nvCxnSpPr>
        <p:spPr>
          <a:xfrm>
            <a:off x="11247779" y="136985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519F678-B1FC-4297-B041-748C2ACB1BB0}"/>
              </a:ext>
            </a:extLst>
          </p:cNvPr>
          <p:cNvCxnSpPr/>
          <p:nvPr/>
        </p:nvCxnSpPr>
        <p:spPr>
          <a:xfrm>
            <a:off x="11247779" y="2521983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8CCA1A-E2B8-4CBD-B13B-52B7D4849BE4}"/>
              </a:ext>
            </a:extLst>
          </p:cNvPr>
          <p:cNvCxnSpPr/>
          <p:nvPr/>
        </p:nvCxnSpPr>
        <p:spPr>
          <a:xfrm>
            <a:off x="11247779" y="353009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08A3F1-BC89-42C4-9DF3-5DB2B1D5A3FF}"/>
              </a:ext>
            </a:extLst>
          </p:cNvPr>
          <p:cNvCxnSpPr/>
          <p:nvPr/>
        </p:nvCxnSpPr>
        <p:spPr>
          <a:xfrm>
            <a:off x="11247779" y="4754231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9021C1-6F4B-447A-AD77-1C3F27CC87F6}"/>
              </a:ext>
            </a:extLst>
          </p:cNvPr>
          <p:cNvCxnSpPr/>
          <p:nvPr/>
        </p:nvCxnSpPr>
        <p:spPr>
          <a:xfrm>
            <a:off x="11247779" y="599827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EC28DD-9268-49BA-A85A-A4CCC06EFD52}"/>
              </a:ext>
            </a:extLst>
          </p:cNvPr>
          <p:cNvCxnSpPr>
            <a:cxnSpLocks/>
          </p:cNvCxnSpPr>
          <p:nvPr/>
        </p:nvCxnSpPr>
        <p:spPr>
          <a:xfrm>
            <a:off x="10929193" y="1441863"/>
            <a:ext cx="3185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997F91-EFF4-4CCD-8632-F6854575D9E2}"/>
              </a:ext>
            </a:extLst>
          </p:cNvPr>
          <p:cNvCxnSpPr>
            <a:cxnSpLocks/>
          </p:cNvCxnSpPr>
          <p:nvPr/>
        </p:nvCxnSpPr>
        <p:spPr>
          <a:xfrm>
            <a:off x="10619645" y="2620092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F4FF48-033C-437C-87C1-AFFB649BE75D}"/>
              </a:ext>
            </a:extLst>
          </p:cNvPr>
          <p:cNvCxnSpPr>
            <a:cxnSpLocks/>
          </p:cNvCxnSpPr>
          <p:nvPr/>
        </p:nvCxnSpPr>
        <p:spPr>
          <a:xfrm>
            <a:off x="10619645" y="3602103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81F7EE-C1EB-4155-8657-651CFC5E6405}"/>
              </a:ext>
            </a:extLst>
          </p:cNvPr>
          <p:cNvCxnSpPr>
            <a:cxnSpLocks/>
          </p:cNvCxnSpPr>
          <p:nvPr/>
        </p:nvCxnSpPr>
        <p:spPr>
          <a:xfrm>
            <a:off x="10615277" y="4826239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544864-B3DF-419C-BEE6-5D5AECC5A968}"/>
              </a:ext>
            </a:extLst>
          </p:cNvPr>
          <p:cNvCxnSpPr>
            <a:cxnSpLocks/>
          </p:cNvCxnSpPr>
          <p:nvPr/>
        </p:nvCxnSpPr>
        <p:spPr>
          <a:xfrm>
            <a:off x="10615277" y="6081250"/>
            <a:ext cx="606618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C4777A-2562-4833-9397-F8E0E1E2331C}"/>
              </a:ext>
            </a:extLst>
          </p:cNvPr>
          <p:cNvSpPr txBox="1"/>
          <p:nvPr/>
        </p:nvSpPr>
        <p:spPr>
          <a:xfrm>
            <a:off x="10751580" y="610738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28A47F-3368-446E-803A-B9CC51FA7B2E}"/>
              </a:ext>
            </a:extLst>
          </p:cNvPr>
          <p:cNvSpPr txBox="1"/>
          <p:nvPr/>
        </p:nvSpPr>
        <p:spPr>
          <a:xfrm>
            <a:off x="10751580" y="4861633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517E85-D460-4DB0-88D4-D1F2B6088CA7}"/>
              </a:ext>
            </a:extLst>
          </p:cNvPr>
          <p:cNvSpPr txBox="1"/>
          <p:nvPr/>
        </p:nvSpPr>
        <p:spPr>
          <a:xfrm>
            <a:off x="10769346" y="363749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ACA91D-B3DF-4361-ADAD-D934A1C17037}"/>
              </a:ext>
            </a:extLst>
          </p:cNvPr>
          <p:cNvSpPr txBox="1"/>
          <p:nvPr/>
        </p:nvSpPr>
        <p:spPr>
          <a:xfrm>
            <a:off x="10765718" y="265796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705159-A699-4B71-95E9-A85C166DEAD7}"/>
              </a:ext>
            </a:extLst>
          </p:cNvPr>
          <p:cNvSpPr txBox="1"/>
          <p:nvPr/>
        </p:nvSpPr>
        <p:spPr>
          <a:xfrm>
            <a:off x="10923415" y="1500194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6DD2F6-F978-40B3-B218-BA612A24B23C}"/>
              </a:ext>
            </a:extLst>
          </p:cNvPr>
          <p:cNvSpPr/>
          <p:nvPr/>
        </p:nvSpPr>
        <p:spPr>
          <a:xfrm>
            <a:off x="8758708" y="871613"/>
            <a:ext cx="2808312" cy="563866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50E13-8DF4-42B8-9273-7ED991B1999D}"/>
              </a:ext>
            </a:extLst>
          </p:cNvPr>
          <p:cNvSpPr txBox="1"/>
          <p:nvPr/>
        </p:nvSpPr>
        <p:spPr>
          <a:xfrm flipH="1">
            <a:off x="8861270" y="130013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11F767-5FCD-497B-8E78-3108189A444A}"/>
              </a:ext>
            </a:extLst>
          </p:cNvPr>
          <p:cNvSpPr txBox="1"/>
          <p:nvPr/>
        </p:nvSpPr>
        <p:spPr>
          <a:xfrm flipH="1">
            <a:off x="8861270" y="249698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C9966B-016A-45B8-80AB-D40D608EE47D}"/>
              </a:ext>
            </a:extLst>
          </p:cNvPr>
          <p:cNvSpPr txBox="1"/>
          <p:nvPr/>
        </p:nvSpPr>
        <p:spPr>
          <a:xfrm flipH="1">
            <a:off x="8906674" y="350141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29D5BA-BB0D-4BD8-B7D6-F15B62CE0170}"/>
              </a:ext>
            </a:extLst>
          </p:cNvPr>
          <p:cNvSpPr txBox="1"/>
          <p:nvPr/>
        </p:nvSpPr>
        <p:spPr>
          <a:xfrm flipH="1">
            <a:off x="8907332" y="4732290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55F1DD-2CE9-45F3-B14B-2B955BAC5A06}"/>
              </a:ext>
            </a:extLst>
          </p:cNvPr>
          <p:cNvSpPr txBox="1"/>
          <p:nvPr/>
        </p:nvSpPr>
        <p:spPr>
          <a:xfrm flipH="1">
            <a:off x="8921887" y="5948526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5</a:t>
            </a:r>
          </a:p>
        </p:txBody>
      </p:sp>
      <p:graphicFrame>
        <p:nvGraphicFramePr>
          <p:cNvPr id="21" name="Table 25">
            <a:extLst>
              <a:ext uri="{FF2B5EF4-FFF2-40B4-BE49-F238E27FC236}">
                <a16:creationId xmlns:a16="http://schemas.microsoft.com/office/drawing/2014/main" id="{93DAB9F4-4A80-4302-BE72-11823B8682BF}"/>
              </a:ext>
            </a:extLst>
          </p:cNvPr>
          <p:cNvGraphicFramePr>
            <a:graphicFrameLocks noGrp="1"/>
          </p:cNvGraphicFramePr>
          <p:nvPr/>
        </p:nvGraphicFramePr>
        <p:xfrm>
          <a:off x="2277970" y="4620155"/>
          <a:ext cx="439248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6244">
                  <a:extLst>
                    <a:ext uri="{9D8B030D-6E8A-4147-A177-3AD203B41FA5}">
                      <a16:colId xmlns:a16="http://schemas.microsoft.com/office/drawing/2014/main" val="1865878551"/>
                    </a:ext>
                  </a:extLst>
                </a:gridCol>
                <a:gridCol w="2196244">
                  <a:extLst>
                    <a:ext uri="{9D8B030D-6E8A-4147-A177-3AD203B41FA5}">
                      <a16:colId xmlns:a16="http://schemas.microsoft.com/office/drawing/2014/main" val="2626247646"/>
                    </a:ext>
                  </a:extLst>
                </a:gridCol>
              </a:tblGrid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</a:t>
                      </a:r>
                      <a:r>
                        <a:rPr lang="en-CA" i="1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</a:t>
                      </a:r>
                      <a:r>
                        <a:rPr lang="en-US" sz="1800" i="1" dirty="0"/>
                        <a:t>d</a:t>
                      </a:r>
                      <a:r>
                        <a:rPr lang="en-US" sz="1800" baseline="-25000" dirty="0"/>
                        <a:t>2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1088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887350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729668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848649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135203"/>
                  </a:ext>
                </a:extLst>
              </a:tr>
              <a:tr h="325721">
                <a:tc>
                  <a:txBody>
                    <a:bodyPr/>
                    <a:lstStyle/>
                    <a:p>
                      <a:r>
                        <a:rPr lang="en-CA" dirty="0"/>
                        <a:t>            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             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607862"/>
                  </a:ext>
                </a:extLst>
              </a:tr>
            </a:tbl>
          </a:graphicData>
        </a:graphic>
      </p:graphicFrame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689A992F-F1DA-494C-B0C9-5B8C70D10F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12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3112">
        <p:fade/>
      </p:transition>
    </mc:Choice>
    <mc:Fallback>
      <p:transition spd="med" advTm="931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97868" y="1199922"/>
            <a:ext cx="9566439" cy="3732862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In-class exercise: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good-suffix table for pattern BAOBAB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46D297-6C5C-47E0-9FA8-8502B03FF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702" y="210156"/>
            <a:ext cx="10081121" cy="651520"/>
          </a:xfrm>
        </p:spPr>
        <p:txBody>
          <a:bodyPr/>
          <a:lstStyle/>
          <a:p>
            <a:r>
              <a:rPr lang="en-US" dirty="0"/>
              <a:t>Good-</a:t>
            </a:r>
            <a:r>
              <a:rPr lang="en-US" altLang="zh-CN" dirty="0"/>
              <a:t>S</a:t>
            </a:r>
            <a:r>
              <a:rPr lang="en-US" dirty="0"/>
              <a:t>uffix </a:t>
            </a:r>
            <a:r>
              <a:rPr lang="en-US" altLang="zh-CN" dirty="0"/>
              <a:t>S</a:t>
            </a:r>
            <a:r>
              <a:rPr lang="en-US" dirty="0"/>
              <a:t>hift in Boyer-Moore </a:t>
            </a:r>
            <a:r>
              <a:rPr lang="en-US" altLang="zh-CN" dirty="0"/>
              <a:t>A</a:t>
            </a:r>
            <a:r>
              <a:rPr lang="en-US" dirty="0"/>
              <a:t>lgorithm</a:t>
            </a:r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AAEB06-E212-B047-AFD4-9763D7FF25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965">
        <p:fade/>
      </p:transition>
    </mc:Choice>
    <mc:Fallback>
      <p:transition spd="med" advTm="189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97868" y="1199922"/>
            <a:ext cx="9566439" cy="3732862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to In-class exercise: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good-suffix table for pattern BAOBAB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46D297-6C5C-47E0-9FA8-8502B03FF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94" y="239132"/>
            <a:ext cx="10081121" cy="651520"/>
          </a:xfrm>
        </p:spPr>
        <p:txBody>
          <a:bodyPr/>
          <a:lstStyle/>
          <a:p>
            <a:r>
              <a:rPr lang="en-US" dirty="0"/>
              <a:t>Good-</a:t>
            </a:r>
            <a:r>
              <a:rPr lang="en-US" altLang="zh-CN" dirty="0"/>
              <a:t>S</a:t>
            </a:r>
            <a:r>
              <a:rPr lang="en-US" dirty="0"/>
              <a:t>uffix </a:t>
            </a:r>
            <a:r>
              <a:rPr lang="en-US" altLang="zh-CN" dirty="0"/>
              <a:t>S</a:t>
            </a:r>
            <a:r>
              <a:rPr lang="en-US" dirty="0"/>
              <a:t>hift in Boyer-Moore </a:t>
            </a:r>
            <a:r>
              <a:rPr lang="en-US" altLang="zh-CN" dirty="0"/>
              <a:t>A</a:t>
            </a:r>
            <a:r>
              <a:rPr lang="en-US" dirty="0"/>
              <a:t>lgorithm</a:t>
            </a:r>
            <a:endParaRPr lang="en-C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235146-DD86-4153-B1EF-4E6D664D9F26}"/>
              </a:ext>
            </a:extLst>
          </p:cNvPr>
          <p:cNvSpPr txBox="1">
            <a:spLocks noChangeArrowheads="1"/>
          </p:cNvSpPr>
          <p:nvPr/>
        </p:nvSpPr>
        <p:spPr>
          <a:xfrm>
            <a:off x="9201001" y="980728"/>
            <a:ext cx="2987824" cy="5529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     BAOBAB</a:t>
            </a:r>
          </a:p>
          <a:p>
            <a:pPr marL="0" indent="0">
              <a:buFont typeface="Arial" pitchFamily="34" charset="0"/>
              <a:buNone/>
              <a:defRPr/>
            </a:pPr>
            <a:r>
              <a:rPr lang="en-US" dirty="0"/>
              <a:t>             BAOBA</a:t>
            </a:r>
            <a:r>
              <a:rPr lang="en-US" dirty="0">
                <a:solidFill>
                  <a:srgbClr val="FF0000"/>
                </a:solidFill>
              </a:rPr>
              <a:t>B</a:t>
            </a:r>
            <a:br>
              <a:rPr lang="en-US" dirty="0"/>
            </a:br>
            <a:endParaRPr lang="en-US" dirty="0"/>
          </a:p>
          <a:p>
            <a:pPr marL="0" indent="0">
              <a:buNone/>
              <a:defRPr/>
            </a:pPr>
            <a:br>
              <a:rPr lang="en-US" dirty="0"/>
            </a:br>
            <a:r>
              <a:rPr lang="en-US" dirty="0"/>
              <a:t>                  BAOBAB</a:t>
            </a:r>
          </a:p>
          <a:p>
            <a:pPr marL="0" indent="0">
              <a:buNone/>
              <a:defRPr/>
            </a:pPr>
            <a:r>
              <a:rPr lang="en-US" dirty="0"/>
              <a:t>      BAOB</a:t>
            </a:r>
            <a:r>
              <a:rPr lang="en-US" dirty="0">
                <a:solidFill>
                  <a:srgbClr val="FF0000"/>
                </a:solidFill>
              </a:rPr>
              <a:t>AB</a:t>
            </a:r>
            <a:br>
              <a:rPr lang="en-US" dirty="0"/>
            </a:br>
            <a:endParaRPr lang="en-US" dirty="0"/>
          </a:p>
          <a:p>
            <a:pPr marL="0" indent="0">
              <a:buNone/>
              <a:defRPr/>
            </a:pPr>
            <a:r>
              <a:rPr lang="en-US" dirty="0"/>
              <a:t>                  BAOBAB</a:t>
            </a:r>
          </a:p>
          <a:p>
            <a:pPr marL="0" indent="0">
              <a:buNone/>
              <a:defRPr/>
            </a:pPr>
            <a:r>
              <a:rPr lang="en-US" dirty="0"/>
              <a:t>      BAO</a:t>
            </a:r>
            <a:r>
              <a:rPr lang="en-US" dirty="0">
                <a:solidFill>
                  <a:srgbClr val="FF0000"/>
                </a:solidFill>
              </a:rPr>
              <a:t>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  <a:defRPr/>
            </a:pPr>
            <a:r>
              <a:rPr lang="en-US" dirty="0"/>
              <a:t>                  BAOBAB</a:t>
            </a:r>
          </a:p>
          <a:p>
            <a:pPr marL="0" indent="0">
              <a:buNone/>
              <a:defRPr/>
            </a:pPr>
            <a:r>
              <a:rPr lang="en-US" dirty="0"/>
              <a:t>      BA</a:t>
            </a:r>
            <a:r>
              <a:rPr lang="en-US" dirty="0">
                <a:solidFill>
                  <a:srgbClr val="FF0000"/>
                </a:solidFill>
              </a:rPr>
              <a:t>OBAB</a:t>
            </a:r>
          </a:p>
          <a:p>
            <a:pPr marL="0" indent="0">
              <a:buFont typeface="Arial" pitchFamily="34" charset="0"/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  <a:defRPr/>
            </a:pPr>
            <a:r>
              <a:rPr lang="en-US" dirty="0"/>
              <a:t>                  BAOBAB</a:t>
            </a:r>
          </a:p>
          <a:p>
            <a:pPr marL="0" indent="0">
              <a:buNone/>
              <a:defRPr/>
            </a:pPr>
            <a:r>
              <a:rPr lang="en-US" dirty="0"/>
              <a:t>      B</a:t>
            </a:r>
            <a:r>
              <a:rPr lang="en-US" dirty="0">
                <a:solidFill>
                  <a:srgbClr val="FF0000"/>
                </a:solidFill>
              </a:rPr>
              <a:t>AOBAB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3974554-A913-4670-B862-41C1EE6CE330}"/>
              </a:ext>
            </a:extLst>
          </p:cNvPr>
          <p:cNvCxnSpPr/>
          <p:nvPr/>
        </p:nvCxnSpPr>
        <p:spPr>
          <a:xfrm>
            <a:off x="11247779" y="136985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F27EDD-6BB2-4E3C-96CD-8A348736B174}"/>
              </a:ext>
            </a:extLst>
          </p:cNvPr>
          <p:cNvCxnSpPr/>
          <p:nvPr/>
        </p:nvCxnSpPr>
        <p:spPr>
          <a:xfrm>
            <a:off x="11247779" y="2521983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D6640C-CCD0-4F75-8595-DD5346C7B5BF}"/>
              </a:ext>
            </a:extLst>
          </p:cNvPr>
          <p:cNvCxnSpPr/>
          <p:nvPr/>
        </p:nvCxnSpPr>
        <p:spPr>
          <a:xfrm>
            <a:off x="11247779" y="3530095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1C3C0B-512D-4215-97D6-BC9639064C5A}"/>
              </a:ext>
            </a:extLst>
          </p:cNvPr>
          <p:cNvCxnSpPr/>
          <p:nvPr/>
        </p:nvCxnSpPr>
        <p:spPr>
          <a:xfrm>
            <a:off x="11247779" y="4754231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AF18581-AC45-4FD7-9480-E4FE708594A1}"/>
              </a:ext>
            </a:extLst>
          </p:cNvPr>
          <p:cNvCxnSpPr/>
          <p:nvPr/>
        </p:nvCxnSpPr>
        <p:spPr>
          <a:xfrm>
            <a:off x="11247779" y="5998278"/>
            <a:ext cx="0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8E7143-5CC6-4ACD-ABDA-5C4DC4E96FFD}"/>
              </a:ext>
            </a:extLst>
          </p:cNvPr>
          <p:cNvCxnSpPr>
            <a:cxnSpLocks/>
          </p:cNvCxnSpPr>
          <p:nvPr/>
        </p:nvCxnSpPr>
        <p:spPr>
          <a:xfrm>
            <a:off x="10929193" y="1441863"/>
            <a:ext cx="3185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234CE1-08A3-4296-A75A-6027D9968212}"/>
              </a:ext>
            </a:extLst>
          </p:cNvPr>
          <p:cNvCxnSpPr>
            <a:cxnSpLocks/>
          </p:cNvCxnSpPr>
          <p:nvPr/>
        </p:nvCxnSpPr>
        <p:spPr>
          <a:xfrm>
            <a:off x="10497658" y="2620092"/>
            <a:ext cx="73936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399F9F6-2FD0-4E6B-B78A-52E5AB9D9E61}"/>
              </a:ext>
            </a:extLst>
          </p:cNvPr>
          <p:cNvSpPr txBox="1"/>
          <p:nvPr/>
        </p:nvSpPr>
        <p:spPr>
          <a:xfrm>
            <a:off x="10751580" y="610738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4CE4DD-D596-41B1-AB63-8F93843E350D}"/>
              </a:ext>
            </a:extLst>
          </p:cNvPr>
          <p:cNvSpPr txBox="1"/>
          <p:nvPr/>
        </p:nvSpPr>
        <p:spPr>
          <a:xfrm>
            <a:off x="10751580" y="4861633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FCB8C0-54FF-4C99-80C0-CE4251D9C847}"/>
              </a:ext>
            </a:extLst>
          </p:cNvPr>
          <p:cNvSpPr txBox="1"/>
          <p:nvPr/>
        </p:nvSpPr>
        <p:spPr>
          <a:xfrm>
            <a:off x="10769346" y="3637497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3313E9-6EDB-43B0-A29A-7B1E5B25B703}"/>
              </a:ext>
            </a:extLst>
          </p:cNvPr>
          <p:cNvSpPr txBox="1"/>
          <p:nvPr/>
        </p:nvSpPr>
        <p:spPr>
          <a:xfrm>
            <a:off x="10765718" y="2657969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2EC60E-E859-4F4F-ABC0-72E3E46B3C81}"/>
              </a:ext>
            </a:extLst>
          </p:cNvPr>
          <p:cNvSpPr txBox="1"/>
          <p:nvPr/>
        </p:nvSpPr>
        <p:spPr>
          <a:xfrm>
            <a:off x="10923415" y="1500194"/>
            <a:ext cx="298480" cy="338554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1">
            <a:spAutoFit/>
          </a:bodyPr>
          <a:lstStyle/>
          <a:p>
            <a:r>
              <a:rPr lang="en-CA" sz="1600" dirty="0"/>
              <a:t>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14BF8E1-6603-4486-A60A-27731C89B21A}"/>
              </a:ext>
            </a:extLst>
          </p:cNvPr>
          <p:cNvSpPr/>
          <p:nvPr/>
        </p:nvSpPr>
        <p:spPr>
          <a:xfrm>
            <a:off x="8758708" y="871613"/>
            <a:ext cx="2808312" cy="563866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4666CD-F7E8-4644-8B3F-3F66B42CC307}"/>
              </a:ext>
            </a:extLst>
          </p:cNvPr>
          <p:cNvSpPr txBox="1"/>
          <p:nvPr/>
        </p:nvSpPr>
        <p:spPr>
          <a:xfrm flipH="1">
            <a:off x="8861270" y="130013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50E1FA-19B9-45BE-990A-771523EB5038}"/>
              </a:ext>
            </a:extLst>
          </p:cNvPr>
          <p:cNvSpPr txBox="1"/>
          <p:nvPr/>
        </p:nvSpPr>
        <p:spPr>
          <a:xfrm flipH="1">
            <a:off x="8861270" y="249698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41A85B-83B4-40B0-9E07-7656D1D8AA8E}"/>
              </a:ext>
            </a:extLst>
          </p:cNvPr>
          <p:cNvSpPr txBox="1"/>
          <p:nvPr/>
        </p:nvSpPr>
        <p:spPr>
          <a:xfrm flipH="1">
            <a:off x="8906674" y="3501419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DD06F9-BC9B-4710-A85D-02A372A34A18}"/>
              </a:ext>
            </a:extLst>
          </p:cNvPr>
          <p:cNvSpPr txBox="1"/>
          <p:nvPr/>
        </p:nvSpPr>
        <p:spPr>
          <a:xfrm flipH="1">
            <a:off x="8907332" y="4732290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52E387-3083-47C5-AD1E-992DD56D62AB}"/>
              </a:ext>
            </a:extLst>
          </p:cNvPr>
          <p:cNvSpPr txBox="1"/>
          <p:nvPr/>
        </p:nvSpPr>
        <p:spPr>
          <a:xfrm flipH="1">
            <a:off x="8921887" y="5948526"/>
            <a:ext cx="70293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k = 5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E853E20-7FE7-45A8-B8A0-B6BFA8D2FA26}"/>
              </a:ext>
            </a:extLst>
          </p:cNvPr>
          <p:cNvCxnSpPr>
            <a:cxnSpLocks/>
          </p:cNvCxnSpPr>
          <p:nvPr/>
        </p:nvCxnSpPr>
        <p:spPr>
          <a:xfrm>
            <a:off x="10497658" y="3656031"/>
            <a:ext cx="73936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BD193F7-A1D6-4BB6-8761-4BFFCC0EB67F}"/>
              </a:ext>
            </a:extLst>
          </p:cNvPr>
          <p:cNvCxnSpPr>
            <a:cxnSpLocks/>
          </p:cNvCxnSpPr>
          <p:nvPr/>
        </p:nvCxnSpPr>
        <p:spPr>
          <a:xfrm>
            <a:off x="10497658" y="4869410"/>
            <a:ext cx="73936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04E27AC-1BE6-44C8-B25E-16CA6581575C}"/>
              </a:ext>
            </a:extLst>
          </p:cNvPr>
          <p:cNvCxnSpPr>
            <a:cxnSpLocks/>
          </p:cNvCxnSpPr>
          <p:nvPr/>
        </p:nvCxnSpPr>
        <p:spPr>
          <a:xfrm>
            <a:off x="10508416" y="6107389"/>
            <a:ext cx="73936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Table&#10;&#10;Description automatically generated">
            <a:extLst>
              <a:ext uri="{FF2B5EF4-FFF2-40B4-BE49-F238E27FC236}">
                <a16:creationId xmlns:a16="http://schemas.microsoft.com/office/drawing/2014/main" id="{7E1DB2C0-5E11-47E9-892B-3065A87F7D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982" y="2642418"/>
            <a:ext cx="6101562" cy="335585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F2567EF-F4EE-9843-97CF-61B925D12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84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254">
        <p:fade/>
      </p:transition>
    </mc:Choice>
    <mc:Fallback>
      <p:transition spd="med" advTm="102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260648"/>
            <a:ext cx="9144001" cy="609600"/>
          </a:xfrm>
        </p:spPr>
        <p:txBody>
          <a:bodyPr/>
          <a:lstStyle/>
          <a:p>
            <a:pPr>
              <a:defRPr/>
            </a:pPr>
            <a:r>
              <a:rPr lang="en-US" dirty="0"/>
              <a:t>Steps in Boyer-Moore Algorithm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1107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025799" y="870248"/>
                <a:ext cx="10441160" cy="5727104"/>
              </a:xfrm>
            </p:spPr>
            <p:txBody>
              <a:bodyPr>
                <a:normAutofit fontScale="92500"/>
              </a:bodyPr>
              <a:lstStyle/>
              <a:p>
                <a:pPr marL="973138" indent="-973138"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Step 1  Fill in the bad-symbol shift table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endParaRPr lang="en-US" dirty="0"/>
              </a:p>
              <a:p>
                <a:pPr marL="973138" indent="-973138"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Step 2  Fill in the good-suffix shift table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en-US" dirty="0"/>
              </a:p>
              <a:p>
                <a:pPr marL="973138" indent="-973138"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Step 3  Align the pattern against the beginning of the text</a:t>
                </a:r>
              </a:p>
              <a:p>
                <a:pPr marL="973138" indent="-973138"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Step 4  Repeat until a matching substring is found or text ends:</a:t>
                </a:r>
              </a:p>
              <a:p>
                <a:pPr marL="973138" indent="-973138"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             Compare the corresponding characters right to left. </a:t>
                </a:r>
              </a:p>
              <a:p>
                <a:pPr marL="973138" indent="-973138">
                  <a:lnSpc>
                    <a:spcPct val="100000"/>
                  </a:lnSpc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             If no </a:t>
                </a:r>
                <a:r>
                  <a:rPr lang="en-US" dirty="0">
                    <a:cs typeface="Times New Roman" pitchFamily="18" charset="0"/>
                  </a:rPr>
                  <a:t>characters match, retrieve entry </a:t>
                </a:r>
                <a:r>
                  <a:rPr lang="en-US" i="1" dirty="0">
                    <a:cs typeface="Times New Roman" pitchFamily="18" charset="0"/>
                  </a:rPr>
                  <a:t>t</a:t>
                </a:r>
                <a:r>
                  <a:rPr lang="en-US" baseline="-25000" dirty="0"/>
                  <a:t>1</a:t>
                </a:r>
                <a:r>
                  <a:rPr kumimoji="0" lang="en-US" dirty="0"/>
                  <a:t>(</a:t>
                </a:r>
                <a:r>
                  <a:rPr kumimoji="0" lang="en-US" i="1" dirty="0"/>
                  <a:t>c</a:t>
                </a:r>
                <a:r>
                  <a:rPr kumimoji="0" lang="en-US" dirty="0"/>
                  <a:t>) from the bad-symbol table for the text’s character </a:t>
                </a:r>
                <a:r>
                  <a:rPr kumimoji="0" lang="en-US" i="1" dirty="0"/>
                  <a:t>c </a:t>
                </a:r>
                <a:r>
                  <a:rPr kumimoji="0" lang="en-US" dirty="0"/>
                  <a:t>causing the mismatch and shift the pattern to the right by </a:t>
                </a:r>
                <a:r>
                  <a:rPr lang="en-US" i="1" dirty="0">
                    <a:cs typeface="Times New Roman" pitchFamily="18" charset="0"/>
                  </a:rPr>
                  <a:t>t</a:t>
                </a:r>
                <a:r>
                  <a:rPr lang="en-US" baseline="-25000" dirty="0"/>
                  <a:t>1</a:t>
                </a:r>
                <a:r>
                  <a:rPr kumimoji="0" lang="en-US" dirty="0"/>
                  <a:t>(</a:t>
                </a:r>
                <a:r>
                  <a:rPr kumimoji="0" lang="en-US" i="1" dirty="0"/>
                  <a:t>c</a:t>
                </a:r>
                <a:r>
                  <a:rPr kumimoji="0" lang="en-US" dirty="0"/>
                  <a:t>).</a:t>
                </a:r>
                <a:br>
                  <a:rPr kumimoji="0" lang="en-US" dirty="0"/>
                </a:br>
                <a:r>
                  <a:rPr kumimoji="0" lang="en-US" dirty="0"/>
                  <a:t>If </a:t>
                </a:r>
                <a:r>
                  <a:rPr lang="en-US" dirty="0"/>
                  <a:t>0 &lt; </a:t>
                </a:r>
                <a:r>
                  <a:rPr lang="en-US" i="1" dirty="0"/>
                  <a:t>k </a:t>
                </a:r>
                <a:r>
                  <a:rPr lang="en-US" dirty="0"/>
                  <a:t>&lt; </a:t>
                </a:r>
                <a:r>
                  <a:rPr lang="en-US" i="1" dirty="0"/>
                  <a:t>m</a:t>
                </a:r>
                <a:r>
                  <a:rPr lang="en-US" dirty="0"/>
                  <a:t> characters are matched, </a:t>
                </a:r>
                <a:r>
                  <a:rPr lang="en-US" dirty="0">
                    <a:cs typeface="Times New Roman" pitchFamily="18" charset="0"/>
                  </a:rPr>
                  <a:t>retrieve entry </a:t>
                </a:r>
                <a:r>
                  <a:rPr lang="en-US" i="1" dirty="0">
                    <a:cs typeface="Times New Roman" pitchFamily="18" charset="0"/>
                  </a:rPr>
                  <a:t>t</a:t>
                </a:r>
                <a:r>
                  <a:rPr lang="en-US" baseline="-25000" dirty="0"/>
                  <a:t>1</a:t>
                </a:r>
                <a:r>
                  <a:rPr kumimoji="0" lang="en-US" dirty="0"/>
                  <a:t>(</a:t>
                </a:r>
                <a:r>
                  <a:rPr kumimoji="0" lang="en-US" i="1" dirty="0"/>
                  <a:t>c</a:t>
                </a:r>
                <a:r>
                  <a:rPr kumimoji="0" lang="en-US" dirty="0"/>
                  <a:t>) from the bad-symbol table for the text’s character </a:t>
                </a:r>
                <a:r>
                  <a:rPr kumimoji="0" lang="en-US" i="1" dirty="0"/>
                  <a:t>c </a:t>
                </a:r>
                <a:r>
                  <a:rPr kumimoji="0" lang="en-US" dirty="0"/>
                  <a:t>causing the mismatch and entry </a:t>
                </a:r>
                <a:r>
                  <a:rPr lang="en-US" i="1" dirty="0"/>
                  <a:t>d</a:t>
                </a:r>
                <a:r>
                  <a:rPr lang="en-US" baseline="-25000" dirty="0"/>
                  <a:t>2</a:t>
                </a:r>
                <a:r>
                  <a:rPr lang="en-US" dirty="0"/>
                  <a:t>(</a:t>
                </a:r>
                <a:r>
                  <a:rPr lang="en-US" i="1" dirty="0"/>
                  <a:t>k</a:t>
                </a:r>
                <a:r>
                  <a:rPr lang="en-US" dirty="0"/>
                  <a:t>) from the good-suffix table and shift the pattern to the right by</a:t>
                </a:r>
              </a:p>
              <a:p>
                <a:pPr marL="973138" indent="-973138">
                  <a:lnSpc>
                    <a:spcPct val="100000"/>
                  </a:lnSpc>
                  <a:buNone/>
                  <a:tabLst>
                    <a:tab pos="1031875" algn="l"/>
                  </a:tabLst>
                  <a:defRPr/>
                </a:pPr>
                <a:r>
                  <a:rPr lang="en-US" dirty="0"/>
                  <a:t>                                     </a:t>
                </a:r>
                <a:r>
                  <a:rPr lang="en-US" i="1" dirty="0"/>
                  <a:t>d</a:t>
                </a:r>
                <a:r>
                  <a:rPr lang="en-US" dirty="0"/>
                  <a:t> = max {</a:t>
                </a:r>
                <a:r>
                  <a:rPr lang="en-US" i="1" dirty="0"/>
                  <a:t>d</a:t>
                </a:r>
                <a:r>
                  <a:rPr lang="en-US" baseline="-25000" dirty="0"/>
                  <a:t>1</a:t>
                </a:r>
                <a:r>
                  <a:rPr lang="en-US" dirty="0"/>
                  <a:t>, </a:t>
                </a:r>
                <a:r>
                  <a:rPr lang="en-US" i="1" dirty="0"/>
                  <a:t>d</a:t>
                </a:r>
                <a:r>
                  <a:rPr lang="en-US" baseline="-25000" dirty="0"/>
                  <a:t>2</a:t>
                </a:r>
                <a:r>
                  <a:rPr lang="en-US" dirty="0"/>
                  <a:t>}</a:t>
                </a:r>
                <a:br>
                  <a:rPr lang="en-US" dirty="0"/>
                </a:br>
                <a:r>
                  <a:rPr lang="en-US" dirty="0"/>
                  <a:t>where </a:t>
                </a:r>
                <a:r>
                  <a:rPr lang="en-US" i="1" dirty="0"/>
                  <a:t>d</a:t>
                </a:r>
                <a:r>
                  <a:rPr lang="en-US" baseline="-25000" dirty="0"/>
                  <a:t>1</a:t>
                </a:r>
                <a:r>
                  <a:rPr kumimoji="0" lang="en-US" b="0" dirty="0">
                    <a:effectLst/>
                  </a:rPr>
                  <a:t> </a:t>
                </a:r>
                <a:r>
                  <a:rPr kumimoji="0" lang="en-US" dirty="0"/>
                  <a:t>=</a:t>
                </a:r>
                <a:r>
                  <a:rPr kumimoji="0" lang="en-US" dirty="0">
                    <a:effectLst/>
                  </a:rPr>
                  <a:t> </a:t>
                </a:r>
                <a:r>
                  <a:rPr kumimoji="0" lang="en-US" dirty="0"/>
                  <a:t>max{</a:t>
                </a:r>
                <a:r>
                  <a:rPr lang="en-US" i="1" dirty="0"/>
                  <a:t>t</a:t>
                </a:r>
                <a:r>
                  <a:rPr lang="en-US" baseline="-25000" dirty="0"/>
                  <a:t>1</a:t>
                </a:r>
                <a:r>
                  <a:rPr kumimoji="0" lang="en-US" dirty="0"/>
                  <a:t>(</a:t>
                </a:r>
                <a:r>
                  <a:rPr kumimoji="0" lang="en-US" i="1" dirty="0"/>
                  <a:t>c</a:t>
                </a:r>
                <a:r>
                  <a:rPr kumimoji="0" lang="en-US" dirty="0"/>
                  <a:t>) - </a:t>
                </a:r>
                <a:r>
                  <a:rPr kumimoji="0" lang="en-US" i="1" dirty="0"/>
                  <a:t>k</a:t>
                </a:r>
                <a:r>
                  <a:rPr kumimoji="0" lang="en-US" dirty="0"/>
                  <a:t>, 1}.</a:t>
                </a:r>
                <a:endParaRPr lang="en-US" sz="1200" dirty="0"/>
              </a:p>
            </p:txBody>
          </p:sp>
        </mc:Choice>
        <mc:Fallback xmlns="">
          <p:sp>
            <p:nvSpPr>
              <p:cNvPr id="43110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25799" y="870248"/>
                <a:ext cx="10441160" cy="5727104"/>
              </a:xfrm>
              <a:blipFill>
                <a:blip r:embed="rId5"/>
                <a:stretch>
                  <a:fillRect l="-759" t="-1278" b="-95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Oval 1">
            <a:extLst>
              <a:ext uri="{FF2B5EF4-FFF2-40B4-BE49-F238E27FC236}">
                <a16:creationId xmlns:a16="http://schemas.microsoft.com/office/drawing/2014/main" id="{5286AE38-7B40-4FFC-83C4-EBE992F8AD6F}"/>
              </a:ext>
            </a:extLst>
          </p:cNvPr>
          <p:cNvSpPr/>
          <p:nvPr/>
        </p:nvSpPr>
        <p:spPr>
          <a:xfrm>
            <a:off x="3790156" y="5735724"/>
            <a:ext cx="2448272" cy="504056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2CBD79F-7564-CA45-8FA2-6BAE007FE4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5188">
        <p:fade/>
      </p:transition>
    </mc:Choice>
    <mc:Fallback>
      <p:transition spd="med" advTm="551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812588" y="152400"/>
            <a:ext cx="1114922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Example of Boyer-Moore algorithm application</a:t>
            </a:r>
          </a:p>
        </p:txBody>
      </p:sp>
      <p:sp>
        <p:nvSpPr>
          <p:cNvPr id="4331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60814" y="908720"/>
            <a:ext cx="8000996" cy="5517724"/>
          </a:xfrm>
        </p:spPr>
        <p:txBody>
          <a:bodyPr>
            <a:normAutofit fontScale="55000" lnSpcReduction="20000"/>
          </a:bodyPr>
          <a:lstStyle/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400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dirty="0"/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6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endParaRPr lang="en-US" sz="1200" dirty="0">
              <a:latin typeface="Courier New" pitchFamily="49" charset="0"/>
            </a:endParaRPr>
          </a:p>
          <a:p>
            <a:pPr marL="973138" indent="-973138"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E S </a:t>
            </a:r>
            <a:r>
              <a:rPr lang="en-US" sz="3300" dirty="0" err="1">
                <a:latin typeface="Courier New" pitchFamily="49" charset="0"/>
              </a:rPr>
              <a:t>S</a:t>
            </a:r>
            <a:r>
              <a:rPr lang="en-US" sz="3300" dirty="0">
                <a:latin typeface="Courier New" pitchFamily="49" charset="0"/>
              </a:rPr>
              <a:t> _ K N E W _ A B O U T _ B A O B A B S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   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K</a:t>
            </a:r>
            <a:r>
              <a:rPr lang="en-US" sz="3300" dirty="0"/>
              <a:t>) = 6</a:t>
            </a:r>
            <a:r>
              <a:rPr lang="en-US" sz="3300" dirty="0">
                <a:latin typeface="Courier New" pitchFamily="49" charset="0"/>
              </a:rPr>
              <a:t>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 		    </a:t>
            </a:r>
            <a:r>
              <a:rPr lang="en-US" sz="3300" i="1" dirty="0"/>
              <a:t>d</a:t>
            </a:r>
            <a:r>
              <a:rPr lang="en-US" sz="3300" baseline="-25000" dirty="0"/>
              <a:t>1</a:t>
            </a:r>
            <a:r>
              <a:rPr lang="en-US" sz="3300" dirty="0"/>
              <a:t> = </a:t>
            </a:r>
            <a:r>
              <a:rPr lang="en-US" sz="3300" i="1" dirty="0"/>
              <a:t>t</a:t>
            </a:r>
            <a:r>
              <a:rPr lang="en-US" sz="3300" baseline="-25000" dirty="0"/>
              <a:t>1</a:t>
            </a:r>
            <a:r>
              <a:rPr lang="en-US" sz="3300" dirty="0"/>
              <a:t>(</a:t>
            </a:r>
            <a:r>
              <a:rPr lang="en-US" sz="3300" dirty="0">
                <a:latin typeface="Courier New" pitchFamily="49" charset="0"/>
              </a:rPr>
              <a:t>_</a:t>
            </a:r>
            <a:r>
              <a:rPr lang="en-US" sz="3300" dirty="0"/>
              <a:t>)-2 = 4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         </a:t>
            </a:r>
            <a:r>
              <a:rPr lang="en-US" sz="3300" i="1" u="sng" dirty="0"/>
              <a:t>d</a:t>
            </a:r>
            <a:r>
              <a:rPr lang="en-US" sz="3300" baseline="-25000" dirty="0"/>
              <a:t>2</a:t>
            </a:r>
            <a:r>
              <a:rPr lang="en-US" sz="3300" u="sng" dirty="0"/>
              <a:t>(2)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B A O B A B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i="1" dirty="0"/>
              <a:t>				    </a:t>
            </a:r>
            <a:r>
              <a:rPr lang="en-US" sz="3300" i="1" u="sng" dirty="0"/>
              <a:t>d</a:t>
            </a:r>
            <a:r>
              <a:rPr lang="en-US" sz="3300" baseline="-25000" dirty="0"/>
              <a:t>1</a:t>
            </a:r>
            <a:r>
              <a:rPr lang="en-US" sz="3300" u="sng" dirty="0"/>
              <a:t> = </a:t>
            </a:r>
            <a:r>
              <a:rPr lang="en-US" sz="3300" i="1" u="sng" dirty="0"/>
              <a:t>t</a:t>
            </a:r>
            <a:r>
              <a:rPr lang="en-US" sz="3300" baseline="-25000" dirty="0"/>
              <a:t>1</a:t>
            </a:r>
            <a:r>
              <a:rPr lang="en-US" sz="3300" u="sng" dirty="0"/>
              <a:t>(</a:t>
            </a:r>
            <a:r>
              <a:rPr lang="en-US" sz="3300" u="sng" dirty="0">
                <a:latin typeface="Courier New" pitchFamily="49" charset="0"/>
              </a:rPr>
              <a:t>_</a:t>
            </a:r>
            <a:r>
              <a:rPr lang="en-US" sz="3300" u="sng" dirty="0"/>
              <a:t>)-1 = 5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/>
              <a:t>			    	    </a:t>
            </a:r>
            <a:r>
              <a:rPr lang="en-US" sz="3300" i="1" dirty="0"/>
              <a:t>d</a:t>
            </a:r>
            <a:r>
              <a:rPr lang="en-US" sz="3300" baseline="-25000" dirty="0"/>
              <a:t>2</a:t>
            </a:r>
            <a:r>
              <a:rPr lang="en-US" sz="3300" dirty="0"/>
              <a:t>(1) = 2</a:t>
            </a:r>
          </a:p>
          <a:p>
            <a:pPr marL="973138" indent="-973138">
              <a:lnSpc>
                <a:spcPct val="80000"/>
              </a:lnSpc>
              <a:buNone/>
              <a:tabLst>
                <a:tab pos="1031875" algn="l"/>
              </a:tabLst>
              <a:defRPr/>
            </a:pPr>
            <a:r>
              <a:rPr lang="en-US" sz="3300" dirty="0">
                <a:latin typeface="Courier New" pitchFamily="49" charset="0"/>
              </a:rPr>
              <a:t>				            B A O B A B </a:t>
            </a:r>
            <a:r>
              <a:rPr lang="en-US" sz="3300" dirty="0"/>
              <a:t>(success)</a:t>
            </a:r>
          </a:p>
        </p:txBody>
      </p:sp>
      <p:grpSp>
        <p:nvGrpSpPr>
          <p:cNvPr id="19460" name="Group 4"/>
          <p:cNvGrpSpPr>
            <a:grpSpLocks/>
          </p:cNvGrpSpPr>
          <p:nvPr/>
        </p:nvGrpSpPr>
        <p:grpSpPr bwMode="auto">
          <a:xfrm>
            <a:off x="2132012" y="1219200"/>
            <a:ext cx="8382000" cy="1371600"/>
            <a:chOff x="384" y="768"/>
            <a:chExt cx="5280" cy="864"/>
          </a:xfrm>
        </p:grpSpPr>
        <p:grpSp>
          <p:nvGrpSpPr>
            <p:cNvPr id="19504" name="Group 5"/>
            <p:cNvGrpSpPr>
              <a:grpSpLocks/>
            </p:cNvGrpSpPr>
            <p:nvPr/>
          </p:nvGrpSpPr>
          <p:grpSpPr bwMode="auto">
            <a:xfrm>
              <a:off x="384" y="768"/>
              <a:ext cx="5232" cy="864"/>
              <a:chOff x="384" y="768"/>
              <a:chExt cx="5232" cy="864"/>
            </a:xfrm>
          </p:grpSpPr>
          <p:grpSp>
            <p:nvGrpSpPr>
              <p:cNvPr id="19508" name="Group 6"/>
              <p:cNvGrpSpPr>
                <a:grpSpLocks/>
              </p:cNvGrpSpPr>
              <p:nvPr/>
            </p:nvGrpSpPr>
            <p:grpSpPr bwMode="auto">
              <a:xfrm>
                <a:off x="384" y="768"/>
                <a:ext cx="5040" cy="864"/>
                <a:chOff x="720" y="1824"/>
                <a:chExt cx="5040" cy="672"/>
              </a:xfrm>
            </p:grpSpPr>
            <p:sp>
              <p:nvSpPr>
                <p:cNvPr id="19510" name="Rectangle 7"/>
                <p:cNvSpPr>
                  <a:spLocks noChangeArrowheads="1"/>
                </p:cNvSpPr>
                <p:nvPr/>
              </p:nvSpPr>
              <p:spPr bwMode="auto">
                <a:xfrm>
                  <a:off x="720" y="1824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A B C D E F G H I J K L M N O P Q R S T U V W X Y Z</a:t>
                  </a:r>
                </a:p>
              </p:txBody>
            </p:sp>
            <p:sp>
              <p:nvSpPr>
                <p:cNvPr id="19511" name="Rectangle 8"/>
                <p:cNvSpPr>
                  <a:spLocks noChangeArrowheads="1"/>
                </p:cNvSpPr>
                <p:nvPr/>
              </p:nvSpPr>
              <p:spPr bwMode="auto">
                <a:xfrm>
                  <a:off x="720" y="2160"/>
                  <a:ext cx="5040" cy="336"/>
                </a:xfrm>
                <a:prstGeom prst="rect">
                  <a:avLst/>
                </a:prstGeom>
                <a:solidFill>
                  <a:schemeClr val="accent1"/>
                </a:solidFill>
                <a:ln w="12700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r>
                    <a:rPr lang="en-US" sz="2000" b="1">
                      <a:solidFill>
                        <a:schemeClr val="bg2"/>
                      </a:solidFill>
                      <a:latin typeface="Courier New" pitchFamily="49" charset="0"/>
                    </a:rPr>
                    <a:t>1 2 6 6 6 6 6 6 6 6 6 6 6 6 3 6 6 6 6 6 6 6 6 6 6 6</a:t>
                  </a:r>
                  <a:endParaRPr lang="en-US" sz="4000"/>
                </a:p>
              </p:txBody>
            </p:sp>
            <p:sp>
              <p:nvSpPr>
                <p:cNvPr id="19512" name="Line 9"/>
                <p:cNvSpPr>
                  <a:spLocks noChangeShapeType="1"/>
                </p:cNvSpPr>
                <p:nvPr/>
              </p:nvSpPr>
              <p:spPr bwMode="auto">
                <a:xfrm>
                  <a:off x="93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3" name="Line 10"/>
                <p:cNvSpPr>
                  <a:spLocks noChangeShapeType="1"/>
                </p:cNvSpPr>
                <p:nvPr/>
              </p:nvSpPr>
              <p:spPr bwMode="auto">
                <a:xfrm>
                  <a:off x="285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4" name="Line 11"/>
                <p:cNvSpPr>
                  <a:spLocks noChangeShapeType="1"/>
                </p:cNvSpPr>
                <p:nvPr/>
              </p:nvSpPr>
              <p:spPr bwMode="auto">
                <a:xfrm>
                  <a:off x="304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5" name="Line 12"/>
                <p:cNvSpPr>
                  <a:spLocks noChangeShapeType="1"/>
                </p:cNvSpPr>
                <p:nvPr/>
              </p:nvSpPr>
              <p:spPr bwMode="auto">
                <a:xfrm>
                  <a:off x="343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6" name="Line 13"/>
                <p:cNvSpPr>
                  <a:spLocks noChangeShapeType="1"/>
                </p:cNvSpPr>
                <p:nvPr/>
              </p:nvSpPr>
              <p:spPr bwMode="auto">
                <a:xfrm>
                  <a:off x="362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7" name="Line 14"/>
                <p:cNvSpPr>
                  <a:spLocks noChangeShapeType="1"/>
                </p:cNvSpPr>
                <p:nvPr/>
              </p:nvSpPr>
              <p:spPr bwMode="auto">
                <a:xfrm>
                  <a:off x="38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8" name="Line 15"/>
                <p:cNvSpPr>
                  <a:spLocks noChangeShapeType="1"/>
                </p:cNvSpPr>
                <p:nvPr/>
              </p:nvSpPr>
              <p:spPr bwMode="auto">
                <a:xfrm>
                  <a:off x="400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19" name="Line 16"/>
                <p:cNvSpPr>
                  <a:spLocks noChangeShapeType="1"/>
                </p:cNvSpPr>
                <p:nvPr/>
              </p:nvSpPr>
              <p:spPr bwMode="auto">
                <a:xfrm>
                  <a:off x="420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0" name="Line 17"/>
                <p:cNvSpPr>
                  <a:spLocks noChangeShapeType="1"/>
                </p:cNvSpPr>
                <p:nvPr/>
              </p:nvSpPr>
              <p:spPr bwMode="auto">
                <a:xfrm>
                  <a:off x="439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1" name="Line 18"/>
                <p:cNvSpPr>
                  <a:spLocks noChangeShapeType="1"/>
                </p:cNvSpPr>
                <p:nvPr/>
              </p:nvSpPr>
              <p:spPr bwMode="auto">
                <a:xfrm>
                  <a:off x="458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2" name="Line 19"/>
                <p:cNvSpPr>
                  <a:spLocks noChangeShapeType="1"/>
                </p:cNvSpPr>
                <p:nvPr/>
              </p:nvSpPr>
              <p:spPr bwMode="auto">
                <a:xfrm>
                  <a:off x="477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3" name="Line 20"/>
                <p:cNvSpPr>
                  <a:spLocks noChangeShapeType="1"/>
                </p:cNvSpPr>
                <p:nvPr/>
              </p:nvSpPr>
              <p:spPr bwMode="auto">
                <a:xfrm>
                  <a:off x="496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4" name="Line 21"/>
                <p:cNvSpPr>
                  <a:spLocks noChangeShapeType="1"/>
                </p:cNvSpPr>
                <p:nvPr/>
              </p:nvSpPr>
              <p:spPr bwMode="auto">
                <a:xfrm>
                  <a:off x="516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5" name="Line 22"/>
                <p:cNvSpPr>
                  <a:spLocks noChangeShapeType="1"/>
                </p:cNvSpPr>
                <p:nvPr/>
              </p:nvSpPr>
              <p:spPr bwMode="auto">
                <a:xfrm>
                  <a:off x="535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6" name="Line 23"/>
                <p:cNvSpPr>
                  <a:spLocks noChangeShapeType="1"/>
                </p:cNvSpPr>
                <p:nvPr/>
              </p:nvSpPr>
              <p:spPr bwMode="auto">
                <a:xfrm>
                  <a:off x="554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7" name="Line 24"/>
                <p:cNvSpPr>
                  <a:spLocks noChangeShapeType="1"/>
                </p:cNvSpPr>
                <p:nvPr/>
              </p:nvSpPr>
              <p:spPr bwMode="auto">
                <a:xfrm>
                  <a:off x="266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8" name="Line 25"/>
                <p:cNvSpPr>
                  <a:spLocks noChangeShapeType="1"/>
                </p:cNvSpPr>
                <p:nvPr/>
              </p:nvSpPr>
              <p:spPr bwMode="auto">
                <a:xfrm>
                  <a:off x="247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29" name="Line 26"/>
                <p:cNvSpPr>
                  <a:spLocks noChangeShapeType="1"/>
                </p:cNvSpPr>
                <p:nvPr/>
              </p:nvSpPr>
              <p:spPr bwMode="auto">
                <a:xfrm>
                  <a:off x="228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0" name="Line 27"/>
                <p:cNvSpPr>
                  <a:spLocks noChangeShapeType="1"/>
                </p:cNvSpPr>
                <p:nvPr/>
              </p:nvSpPr>
              <p:spPr bwMode="auto">
                <a:xfrm>
                  <a:off x="208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1" name="Line 28"/>
                <p:cNvSpPr>
                  <a:spLocks noChangeShapeType="1"/>
                </p:cNvSpPr>
                <p:nvPr/>
              </p:nvSpPr>
              <p:spPr bwMode="auto">
                <a:xfrm>
                  <a:off x="189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2" name="Line 29"/>
                <p:cNvSpPr>
                  <a:spLocks noChangeShapeType="1"/>
                </p:cNvSpPr>
                <p:nvPr/>
              </p:nvSpPr>
              <p:spPr bwMode="auto">
                <a:xfrm>
                  <a:off x="1704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3" name="Line 30"/>
                <p:cNvSpPr>
                  <a:spLocks noChangeShapeType="1"/>
                </p:cNvSpPr>
                <p:nvPr/>
              </p:nvSpPr>
              <p:spPr bwMode="auto">
                <a:xfrm>
                  <a:off x="1512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4" name="Line 31"/>
                <p:cNvSpPr>
                  <a:spLocks noChangeShapeType="1"/>
                </p:cNvSpPr>
                <p:nvPr/>
              </p:nvSpPr>
              <p:spPr bwMode="auto">
                <a:xfrm>
                  <a:off x="1320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5" name="Line 32"/>
                <p:cNvSpPr>
                  <a:spLocks noChangeShapeType="1"/>
                </p:cNvSpPr>
                <p:nvPr/>
              </p:nvSpPr>
              <p:spPr bwMode="auto">
                <a:xfrm>
                  <a:off x="1128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  <p:sp>
              <p:nvSpPr>
                <p:cNvPr id="19536" name="Line 33"/>
                <p:cNvSpPr>
                  <a:spLocks noChangeShapeType="1"/>
                </p:cNvSpPr>
                <p:nvPr/>
              </p:nvSpPr>
              <p:spPr bwMode="auto">
                <a:xfrm>
                  <a:off x="3216" y="1824"/>
                  <a:ext cx="0" cy="672"/>
                </a:xfrm>
                <a:prstGeom prst="line">
                  <a:avLst/>
                </a:prstGeom>
                <a:noFill/>
                <a:ln w="12700">
                  <a:solidFill>
                    <a:srgbClr val="FF0000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sp>
            <p:nvSpPr>
              <p:cNvPr id="19509" name="Rectangle 34"/>
              <p:cNvSpPr>
                <a:spLocks noChangeArrowheads="1"/>
              </p:cNvSpPr>
              <p:nvPr/>
            </p:nvSpPr>
            <p:spPr bwMode="auto">
              <a:xfrm>
                <a:off x="5424" y="768"/>
                <a:ext cx="192" cy="864"/>
              </a:xfrm>
              <a:prstGeom prst="rect">
                <a:avLst/>
              </a:prstGeom>
              <a:solidFill>
                <a:schemeClr val="accent1"/>
              </a:solidFill>
              <a:ln w="12700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9505" name="Line 35"/>
            <p:cNvSpPr>
              <a:spLocks noChangeShapeType="1"/>
            </p:cNvSpPr>
            <p:nvPr/>
          </p:nvSpPr>
          <p:spPr bwMode="auto">
            <a:xfrm>
              <a:off x="5424" y="1200"/>
              <a:ext cx="1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6" name="Text Box 36"/>
            <p:cNvSpPr txBox="1">
              <a:spLocks noChangeArrowheads="1"/>
            </p:cNvSpPr>
            <p:nvPr/>
          </p:nvSpPr>
          <p:spPr bwMode="auto">
            <a:xfrm>
              <a:off x="5376" y="768"/>
              <a:ext cx="288" cy="23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solidFill>
                    <a:schemeClr val="bg2"/>
                  </a:solidFill>
                </a:rPr>
                <a:t>_</a:t>
              </a:r>
            </a:p>
          </p:txBody>
        </p:sp>
        <p:sp>
          <p:nvSpPr>
            <p:cNvPr id="19507" name="Text Box 37"/>
            <p:cNvSpPr txBox="1">
              <a:spLocks noChangeArrowheads="1"/>
            </p:cNvSpPr>
            <p:nvPr/>
          </p:nvSpPr>
          <p:spPr bwMode="auto">
            <a:xfrm>
              <a:off x="5424" y="1296"/>
              <a:ext cx="192" cy="258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solidFill>
                    <a:schemeClr val="bg2"/>
                  </a:solidFill>
                  <a:latin typeface="Courier New" pitchFamily="49" charset="0"/>
                </a:rPr>
                <a:t>6</a:t>
              </a:r>
            </a:p>
          </p:txBody>
        </p:sp>
      </p:grpSp>
      <p:sp>
        <p:nvSpPr>
          <p:cNvPr id="19461" name="Rectangle 105"/>
          <p:cNvSpPr>
            <a:spLocks noChangeArrowheads="1"/>
          </p:cNvSpPr>
          <p:nvPr/>
        </p:nvSpPr>
        <p:spPr bwMode="auto">
          <a:xfrm>
            <a:off x="812588" y="3200400"/>
            <a:ext cx="2057400" cy="24384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433300" name="Group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057451"/>
              </p:ext>
            </p:extLst>
          </p:nvPr>
        </p:nvGraphicFramePr>
        <p:xfrm>
          <a:off x="812588" y="3200400"/>
          <a:ext cx="2057400" cy="2413000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pattern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d</a:t>
                      </a:r>
                      <a:r>
                        <a:rPr kumimoji="0" lang="en-US" sz="2000" b="1" i="0" u="none" strike="noStrike" cap="none" normalizeH="0" baseline="-2500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AOB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AO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5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A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ourier New" pitchFamily="49" charset="0"/>
                          <a:ea typeface="ヒラギノ角ゴ Pro W3" pitchFamily="84" charset="-128"/>
                        </a:rPr>
                        <a:t>BAOBAB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itchFamily="18" charset="0"/>
                          <a:ea typeface="ヒラギノ角ゴ Pro W3" pitchFamily="84" charset="-128"/>
                        </a:rPr>
                        <a:t> 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492" name="Line 136"/>
          <p:cNvSpPr>
            <a:spLocks noChangeShapeType="1"/>
          </p:cNvSpPr>
          <p:nvPr/>
        </p:nvSpPr>
        <p:spPr bwMode="auto">
          <a:xfrm>
            <a:off x="28699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sp>
        <p:nvSpPr>
          <p:cNvPr id="19493" name="Line 137"/>
          <p:cNvSpPr>
            <a:spLocks noChangeShapeType="1"/>
          </p:cNvSpPr>
          <p:nvPr/>
        </p:nvSpPr>
        <p:spPr bwMode="auto">
          <a:xfrm>
            <a:off x="812588" y="3200400"/>
            <a:ext cx="0" cy="2438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CA"/>
          </a:p>
        </p:txBody>
      </p:sp>
      <p:grpSp>
        <p:nvGrpSpPr>
          <p:cNvPr id="19494" name="Group 138"/>
          <p:cNvGrpSpPr>
            <a:grpSpLocks/>
          </p:cNvGrpSpPr>
          <p:nvPr/>
        </p:nvGrpSpPr>
        <p:grpSpPr bwMode="auto">
          <a:xfrm>
            <a:off x="812588" y="3200400"/>
            <a:ext cx="2057400" cy="2438400"/>
            <a:chOff x="384" y="2592"/>
            <a:chExt cx="1296" cy="1536"/>
          </a:xfrm>
        </p:grpSpPr>
        <p:sp>
          <p:nvSpPr>
            <p:cNvPr id="19495" name="Line 139"/>
            <p:cNvSpPr>
              <a:spLocks noChangeShapeType="1"/>
            </p:cNvSpPr>
            <p:nvPr/>
          </p:nvSpPr>
          <p:spPr bwMode="auto">
            <a:xfrm>
              <a:off x="384" y="288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6" name="Line 140"/>
            <p:cNvSpPr>
              <a:spLocks noChangeShapeType="1"/>
            </p:cNvSpPr>
            <p:nvPr/>
          </p:nvSpPr>
          <p:spPr bwMode="auto">
            <a:xfrm>
              <a:off x="384" y="312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7" name="Line 141"/>
            <p:cNvSpPr>
              <a:spLocks noChangeShapeType="1"/>
            </p:cNvSpPr>
            <p:nvPr/>
          </p:nvSpPr>
          <p:spPr bwMode="auto">
            <a:xfrm>
              <a:off x="384" y="336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8" name="Line 142"/>
            <p:cNvSpPr>
              <a:spLocks noChangeShapeType="1"/>
            </p:cNvSpPr>
            <p:nvPr/>
          </p:nvSpPr>
          <p:spPr bwMode="auto">
            <a:xfrm>
              <a:off x="384" y="360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499" name="Line 143"/>
            <p:cNvSpPr>
              <a:spLocks noChangeShapeType="1"/>
            </p:cNvSpPr>
            <p:nvPr/>
          </p:nvSpPr>
          <p:spPr bwMode="auto">
            <a:xfrm>
              <a:off x="384" y="3840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0" name="Line 144"/>
            <p:cNvSpPr>
              <a:spLocks noChangeShapeType="1"/>
            </p:cNvSpPr>
            <p:nvPr/>
          </p:nvSpPr>
          <p:spPr bwMode="auto">
            <a:xfrm>
              <a:off x="384" y="4128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1" name="Line 145"/>
            <p:cNvSpPr>
              <a:spLocks noChangeShapeType="1"/>
            </p:cNvSpPr>
            <p:nvPr/>
          </p:nvSpPr>
          <p:spPr bwMode="auto">
            <a:xfrm>
              <a:off x="67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2" name="Line 146"/>
            <p:cNvSpPr>
              <a:spLocks noChangeShapeType="1"/>
            </p:cNvSpPr>
            <p:nvPr/>
          </p:nvSpPr>
          <p:spPr bwMode="auto">
            <a:xfrm>
              <a:off x="1392" y="2592"/>
              <a:ext cx="0" cy="153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  <p:sp>
          <p:nvSpPr>
            <p:cNvPr id="19503" name="Line 147"/>
            <p:cNvSpPr>
              <a:spLocks noChangeShapeType="1"/>
            </p:cNvSpPr>
            <p:nvPr/>
          </p:nvSpPr>
          <p:spPr bwMode="auto">
            <a:xfrm>
              <a:off x="384" y="2592"/>
              <a:ext cx="1296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CA"/>
            </a:p>
          </p:txBody>
        </p: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0232649-AE88-884B-B520-9F145FFFC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961">
        <p:fade/>
      </p:transition>
    </mc:Choice>
    <mc:Fallback>
      <p:transition spd="med" advTm="50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>
          <a:xfrm>
            <a:off x="621804" y="188640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Space-for-Time Tradeoffs</a:t>
            </a:r>
          </a:p>
        </p:txBody>
      </p:sp>
      <p:sp>
        <p:nvSpPr>
          <p:cNvPr id="406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53852" y="1340768"/>
            <a:ext cx="10225136" cy="4968552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r>
              <a:rPr lang="en-US" dirty="0"/>
              <a:t>Two varieties of space-for-time algorithms: </a:t>
            </a:r>
          </a:p>
          <a:p>
            <a:pPr>
              <a:lnSpc>
                <a:spcPct val="100000"/>
              </a:lnSpc>
              <a:defRPr/>
            </a:pPr>
            <a:r>
              <a:rPr lang="en-US" i="1" u="sng" dirty="0"/>
              <a:t>input enhancement</a:t>
            </a:r>
            <a:r>
              <a:rPr lang="en-US" dirty="0"/>
              <a:t>  </a:t>
            </a:r>
            <a:r>
              <a:rPr lang="en-US" dirty="0">
                <a:cs typeface="Times New Roman" pitchFamily="18" charset="0"/>
              </a:rPr>
              <a:t>—</a:t>
            </a:r>
            <a:r>
              <a:rPr lang="en-US" dirty="0"/>
              <a:t> preprocess the input (or its part) to store some info to be used later in solving the problem </a:t>
            </a:r>
          </a:p>
          <a:p>
            <a:pPr lvl="1">
              <a:defRPr/>
            </a:pPr>
            <a:r>
              <a:rPr lang="en-US" sz="2400" dirty="0"/>
              <a:t>counting sorts</a:t>
            </a:r>
          </a:p>
          <a:p>
            <a:pPr lvl="1">
              <a:defRPr/>
            </a:pPr>
            <a:r>
              <a:rPr lang="en-US" sz="2400" dirty="0"/>
              <a:t>string searching algorithms</a:t>
            </a:r>
          </a:p>
          <a:p>
            <a:pPr lvl="1">
              <a:defRPr/>
            </a:pPr>
            <a:endParaRPr lang="en-US" sz="2400" dirty="0"/>
          </a:p>
          <a:p>
            <a:pPr>
              <a:lnSpc>
                <a:spcPct val="100000"/>
              </a:lnSpc>
              <a:defRPr/>
            </a:pPr>
            <a:r>
              <a:rPr lang="en-US" i="1" u="sng" dirty="0" err="1"/>
              <a:t>prestructuring</a:t>
            </a:r>
            <a:r>
              <a:rPr lang="en-US" dirty="0"/>
              <a:t> </a:t>
            </a:r>
            <a:r>
              <a:rPr lang="en-US" dirty="0">
                <a:cs typeface="Times New Roman" pitchFamily="18" charset="0"/>
              </a:rPr>
              <a:t>—</a:t>
            </a:r>
            <a:r>
              <a:rPr lang="en-US" dirty="0"/>
              <a:t> preprocess the input to make accessing its elements easier</a:t>
            </a:r>
          </a:p>
          <a:p>
            <a:pPr lvl="1">
              <a:defRPr/>
            </a:pPr>
            <a:r>
              <a:rPr lang="en-US" sz="2400" dirty="0"/>
              <a:t>hashing</a:t>
            </a:r>
          </a:p>
          <a:p>
            <a:pPr lvl="1">
              <a:defRPr/>
            </a:pPr>
            <a:r>
              <a:rPr lang="en-US" sz="2400" dirty="0"/>
              <a:t>indexing schemes (e.g., B-trees)</a:t>
            </a:r>
          </a:p>
          <a:p>
            <a:pPr lvl="1">
              <a:buFontTx/>
              <a:buNone/>
              <a:defRPr/>
            </a:pPr>
            <a:endParaRPr lang="en-US" sz="1800" dirty="0"/>
          </a:p>
          <a:p>
            <a:pPr>
              <a:defRPr/>
            </a:pPr>
            <a:endParaRPr lang="en-US" sz="20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A21BD86-305A-404E-B9A7-ABE41C468F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4183">
        <p:fade/>
      </p:transition>
    </mc:Choice>
    <mc:Fallback>
      <p:transition spd="med" advTm="541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5820" y="188640"/>
            <a:ext cx="758825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Hashing</a:t>
            </a:r>
          </a:p>
        </p:txBody>
      </p:sp>
      <p:sp>
        <p:nvSpPr>
          <p:cNvPr id="437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53852" y="1266826"/>
            <a:ext cx="10081120" cy="49053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/>
              <a:t>A very efficient method  for implementing a </a:t>
            </a:r>
            <a:r>
              <a:rPr lang="en-US" i="1" dirty="0"/>
              <a:t>dictionary, </a:t>
            </a:r>
            <a:r>
              <a:rPr lang="en-US" dirty="0"/>
              <a:t>i.e.,</a:t>
            </a:r>
            <a:r>
              <a:rPr lang="en-US" i="1" dirty="0"/>
              <a:t> </a:t>
            </a:r>
            <a:r>
              <a:rPr lang="en-US" dirty="0"/>
              <a:t> a set with the operations:</a:t>
            </a:r>
            <a:endParaRPr kumimoji="0" lang="en-US" dirty="0"/>
          </a:p>
          <a:p>
            <a:pPr lvl="2">
              <a:lnSpc>
                <a:spcPct val="90000"/>
              </a:lnSpc>
              <a:defRPr/>
            </a:pPr>
            <a:r>
              <a:rPr kumimoji="0" lang="en-US" sz="2400" dirty="0"/>
              <a:t> </a:t>
            </a:r>
            <a:r>
              <a:rPr lang="en-US" sz="2400" dirty="0"/>
              <a:t>find </a:t>
            </a:r>
          </a:p>
          <a:p>
            <a:pPr lvl="2">
              <a:lnSpc>
                <a:spcPct val="90000"/>
              </a:lnSpc>
              <a:defRPr/>
            </a:pPr>
            <a:r>
              <a:rPr lang="en-US" sz="2400" dirty="0"/>
              <a:t> insert </a:t>
            </a:r>
          </a:p>
          <a:p>
            <a:pPr lvl="2">
              <a:lnSpc>
                <a:spcPct val="90000"/>
              </a:lnSpc>
              <a:defRPr/>
            </a:pPr>
            <a:r>
              <a:rPr lang="en-US" sz="2400" dirty="0"/>
              <a:t> delete</a:t>
            </a:r>
            <a:endParaRPr kumimoji="0" lang="en-US" sz="2400" dirty="0"/>
          </a:p>
          <a:p>
            <a:pPr lvl="2">
              <a:lnSpc>
                <a:spcPct val="90000"/>
              </a:lnSpc>
              <a:defRPr/>
            </a:pPr>
            <a:endParaRPr lang="en-US" sz="2400" dirty="0"/>
          </a:p>
          <a:p>
            <a:pPr>
              <a:lnSpc>
                <a:spcPct val="90000"/>
              </a:lnSpc>
              <a:defRPr/>
            </a:pPr>
            <a:r>
              <a:rPr lang="en-US" dirty="0"/>
              <a:t>Based on representation-change and space-for-time tradeoff ideas</a:t>
            </a:r>
            <a:br>
              <a:rPr lang="en-US" dirty="0"/>
            </a:br>
            <a:endParaRPr lang="en-US" dirty="0"/>
          </a:p>
          <a:p>
            <a:pPr>
              <a:lnSpc>
                <a:spcPct val="90000"/>
              </a:lnSpc>
              <a:defRPr/>
            </a:pPr>
            <a:r>
              <a:rPr lang="en-US" dirty="0"/>
              <a:t>Important applications:</a:t>
            </a:r>
            <a:endParaRPr kumimoji="0" lang="en-US" dirty="0"/>
          </a:p>
          <a:p>
            <a:pPr lvl="2">
              <a:lnSpc>
                <a:spcPct val="90000"/>
              </a:lnSpc>
              <a:defRPr/>
            </a:pPr>
            <a:r>
              <a:rPr kumimoji="0" lang="en-US" sz="2400" dirty="0"/>
              <a:t> </a:t>
            </a:r>
            <a:r>
              <a:rPr lang="en-US" sz="2400" dirty="0"/>
              <a:t>symbol tables</a:t>
            </a:r>
          </a:p>
          <a:p>
            <a:pPr lvl="2">
              <a:lnSpc>
                <a:spcPct val="90000"/>
              </a:lnSpc>
              <a:defRPr/>
            </a:pPr>
            <a:r>
              <a:rPr lang="en-US" sz="2400" dirty="0"/>
              <a:t> databases (</a:t>
            </a:r>
            <a:r>
              <a:rPr lang="en-US" sz="2400" i="1" dirty="0"/>
              <a:t>extendible hashing</a:t>
            </a:r>
            <a:r>
              <a:rPr lang="en-US" sz="2400" dirty="0"/>
              <a:t>)</a:t>
            </a:r>
            <a:endParaRPr kumimoji="0" lang="en-US" sz="2400" dirty="0"/>
          </a:p>
          <a:p>
            <a:pPr>
              <a:lnSpc>
                <a:spcPct val="90000"/>
              </a:lnSpc>
              <a:defRPr/>
            </a:pPr>
            <a:endParaRPr lang="en-US" dirty="0"/>
          </a:p>
          <a:p>
            <a:pPr>
              <a:lnSpc>
                <a:spcPct val="90000"/>
              </a:lnSpc>
              <a:defRPr/>
            </a:pPr>
            <a:endParaRPr kumimoji="0"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83FE6E-2FCE-984B-B1D2-AA21DC7051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3293">
        <p:fade/>
      </p:transition>
    </mc:Choice>
    <mc:Fallback>
      <p:transition spd="med" advTm="632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>
          <a:xfrm>
            <a:off x="765820" y="260648"/>
            <a:ext cx="758825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Hashing</a:t>
            </a:r>
          </a:p>
        </p:txBody>
      </p:sp>
      <p:sp>
        <p:nvSpPr>
          <p:cNvPr id="437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836" y="1196752"/>
            <a:ext cx="10441160" cy="49053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defRPr/>
            </a:pPr>
            <a:endParaRPr kumimoji="0" lang="en-US" dirty="0"/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                               Hash function</a:t>
            </a:r>
          </a:p>
          <a:p>
            <a:pPr>
              <a:lnSpc>
                <a:spcPct val="90000"/>
              </a:lnSpc>
              <a:defRPr/>
            </a:pPr>
            <a:endParaRPr kumimoji="0" lang="en-US" dirty="0"/>
          </a:p>
          <a:p>
            <a:pPr>
              <a:lnSpc>
                <a:spcPct val="90000"/>
              </a:lnSpc>
              <a:defRPr/>
            </a:pPr>
            <a:endParaRPr lang="en-US" dirty="0"/>
          </a:p>
          <a:p>
            <a:pPr marL="0" indent="0">
              <a:lnSpc>
                <a:spcPct val="90000"/>
              </a:lnSpc>
              <a:buNone/>
              <a:defRPr/>
            </a:pPr>
            <a:r>
              <a:rPr kumimoji="0" lang="en-US" dirty="0"/>
              <a:t>               Hash table </a:t>
            </a:r>
          </a:p>
          <a:p>
            <a:pPr marL="0" indent="0">
              <a:lnSpc>
                <a:spcPct val="90000"/>
              </a:lnSpc>
              <a:buNone/>
              <a:defRPr/>
            </a:pPr>
            <a:endParaRPr lang="en-US" dirty="0"/>
          </a:p>
          <a:p>
            <a:pPr marL="0" indent="0">
              <a:lnSpc>
                <a:spcPct val="90000"/>
              </a:lnSpc>
              <a:buNone/>
              <a:defRPr/>
            </a:pPr>
            <a:endParaRPr kumimoji="0" lang="en-US" dirty="0"/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 File</a:t>
            </a:r>
            <a:r>
              <a:rPr kumimoji="0" lang="en-US" dirty="0"/>
              <a:t>          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A1674BA-8A2D-4DBB-B761-EF6B63B569EA}"/>
              </a:ext>
            </a:extLst>
          </p:cNvPr>
          <p:cNvSpPr/>
          <p:nvPr/>
        </p:nvSpPr>
        <p:spPr>
          <a:xfrm>
            <a:off x="5791892" y="1398155"/>
            <a:ext cx="936104" cy="93610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211CE6-384B-4190-BEB0-ABF5469C33AB}"/>
              </a:ext>
            </a:extLst>
          </p:cNvPr>
          <p:cNvSpPr/>
          <p:nvPr/>
        </p:nvSpPr>
        <p:spPr>
          <a:xfrm>
            <a:off x="4150196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5AC38F-467A-4E83-AE05-DFCA3F1D0A9C}"/>
              </a:ext>
            </a:extLst>
          </p:cNvPr>
          <p:cNvSpPr/>
          <p:nvPr/>
        </p:nvSpPr>
        <p:spPr>
          <a:xfrm>
            <a:off x="1989956" y="4682378"/>
            <a:ext cx="9217024" cy="1296144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867C52-2728-4EDC-B5BD-FA60407C3CEB}"/>
              </a:ext>
            </a:extLst>
          </p:cNvPr>
          <p:cNvSpPr/>
          <p:nvPr/>
        </p:nvSpPr>
        <p:spPr>
          <a:xfrm>
            <a:off x="4671246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8B6462-6BA9-4EB6-AC02-5CB86EFA5711}"/>
              </a:ext>
            </a:extLst>
          </p:cNvPr>
          <p:cNvSpPr/>
          <p:nvPr/>
        </p:nvSpPr>
        <p:spPr>
          <a:xfrm>
            <a:off x="5181538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D72CBA-ECFA-4DB3-82F5-DF31A88C0BCC}"/>
              </a:ext>
            </a:extLst>
          </p:cNvPr>
          <p:cNvSpPr/>
          <p:nvPr/>
        </p:nvSpPr>
        <p:spPr>
          <a:xfrm>
            <a:off x="5698368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DF585A-1EFA-4664-B03B-14FBD8E05175}"/>
              </a:ext>
            </a:extLst>
          </p:cNvPr>
          <p:cNvSpPr/>
          <p:nvPr/>
        </p:nvSpPr>
        <p:spPr>
          <a:xfrm>
            <a:off x="6213182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7C974F-DE76-4828-9688-B747DDAD4CFE}"/>
              </a:ext>
            </a:extLst>
          </p:cNvPr>
          <p:cNvSpPr/>
          <p:nvPr/>
        </p:nvSpPr>
        <p:spPr>
          <a:xfrm>
            <a:off x="6727996" y="2780928"/>
            <a:ext cx="504056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E25A09-6BA7-4D0C-BEBC-D38AAFBE9E8E}"/>
              </a:ext>
            </a:extLst>
          </p:cNvPr>
          <p:cNvSpPr/>
          <p:nvPr/>
        </p:nvSpPr>
        <p:spPr>
          <a:xfrm>
            <a:off x="7232052" y="2780928"/>
            <a:ext cx="1111260" cy="1008112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A622C16-D888-42F7-91D9-3AAF74CF42D8}"/>
              </a:ext>
            </a:extLst>
          </p:cNvPr>
          <p:cNvCxnSpPr>
            <a:cxnSpLocks/>
          </p:cNvCxnSpPr>
          <p:nvPr/>
        </p:nvCxnSpPr>
        <p:spPr>
          <a:xfrm flipH="1">
            <a:off x="3693505" y="3624613"/>
            <a:ext cx="684077" cy="1057765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85B51FE-93D9-448C-A899-1AB58A0DFCA8}"/>
              </a:ext>
            </a:extLst>
          </p:cNvPr>
          <p:cNvCxnSpPr>
            <a:cxnSpLocks/>
          </p:cNvCxnSpPr>
          <p:nvPr/>
        </p:nvCxnSpPr>
        <p:spPr>
          <a:xfrm>
            <a:off x="4948896" y="3624612"/>
            <a:ext cx="1891496" cy="10577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D3F9D27-20E3-4DAD-A2F8-8F86ADBF5AB7}"/>
              </a:ext>
            </a:extLst>
          </p:cNvPr>
          <p:cNvCxnSpPr>
            <a:cxnSpLocks/>
          </p:cNvCxnSpPr>
          <p:nvPr/>
        </p:nvCxnSpPr>
        <p:spPr>
          <a:xfrm flipH="1">
            <a:off x="4151486" y="3624612"/>
            <a:ext cx="1798910" cy="105776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2D0580D-F9B9-42B0-AF4C-C2BFB4FC609B}"/>
              </a:ext>
            </a:extLst>
          </p:cNvPr>
          <p:cNvCxnSpPr>
            <a:cxnSpLocks/>
          </p:cNvCxnSpPr>
          <p:nvPr/>
        </p:nvCxnSpPr>
        <p:spPr>
          <a:xfrm flipH="1">
            <a:off x="5518348" y="3625120"/>
            <a:ext cx="1001315" cy="100760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C02BD6-C18C-4F1F-9457-1964A5CDDB8B}"/>
              </a:ext>
            </a:extLst>
          </p:cNvPr>
          <p:cNvCxnSpPr>
            <a:cxnSpLocks/>
          </p:cNvCxnSpPr>
          <p:nvPr/>
        </p:nvCxnSpPr>
        <p:spPr>
          <a:xfrm>
            <a:off x="6984408" y="3649439"/>
            <a:ext cx="1080999" cy="103293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A7BF15C-2DE0-46D7-B462-320865DA6A33}"/>
              </a:ext>
            </a:extLst>
          </p:cNvPr>
          <p:cNvCxnSpPr>
            <a:cxnSpLocks/>
          </p:cNvCxnSpPr>
          <p:nvPr/>
        </p:nvCxnSpPr>
        <p:spPr>
          <a:xfrm flipH="1">
            <a:off x="5050941" y="3651306"/>
            <a:ext cx="364335" cy="103107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0F4CAD6-627C-4DE6-9533-D12F4BC6D14E}"/>
              </a:ext>
            </a:extLst>
          </p:cNvPr>
          <p:cNvSpPr txBox="1"/>
          <p:nvPr/>
        </p:nvSpPr>
        <p:spPr>
          <a:xfrm>
            <a:off x="5756491" y="1543041"/>
            <a:ext cx="96074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CA" sz="3600" i="1" dirty="0"/>
              <a:t>h</a:t>
            </a:r>
            <a:r>
              <a:rPr lang="en-CA" sz="3200" i="1" dirty="0"/>
              <a:t> </a:t>
            </a:r>
            <a:endParaRPr lang="en-CA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4A80AE-2F13-4989-BC9C-0D9E26A8D0FA}"/>
              </a:ext>
            </a:extLst>
          </p:cNvPr>
          <p:cNvSpPr txBox="1"/>
          <p:nvPr/>
        </p:nvSpPr>
        <p:spPr>
          <a:xfrm>
            <a:off x="7307308" y="2877956"/>
            <a:ext cx="96074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CA" sz="3600" i="1" dirty="0"/>
              <a:t>…</a:t>
            </a:r>
            <a:r>
              <a:rPr lang="en-CA" sz="3200" i="1" dirty="0"/>
              <a:t> </a:t>
            </a:r>
            <a:endParaRPr lang="en-CA" sz="3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023BD0-05F0-A844-929B-3310ADC5BE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396">
        <p:fade/>
      </p:transition>
    </mc:Choice>
    <mc:Fallback>
      <p:transition spd="med" advTm="253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844" y="309950"/>
            <a:ext cx="10369152" cy="42096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Design techniques and problem types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9001148"/>
              </p:ext>
            </p:extLst>
          </p:nvPr>
        </p:nvGraphicFramePr>
        <p:xfrm>
          <a:off x="549795" y="925852"/>
          <a:ext cx="11089233" cy="5500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3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67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024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36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Search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Graph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Other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743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Brute</a:t>
                      </a:r>
                      <a:r>
                        <a:rPr lang="en-US" sz="1400" b="1" baseline="0" dirty="0">
                          <a:solidFill>
                            <a:srgbClr val="FF0000"/>
                          </a:solidFill>
                        </a:rPr>
                        <a:t> force, exhaustive search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Sequential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search, Sequential string match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Selection sort, Bubble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Traveling salesman problem, DFS,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BFS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Knapsack problem, Assignment 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449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Decrease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search</a:t>
                      </a:r>
                    </a:p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Insertion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search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Topological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sorting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Exponentiation by</a:t>
                      </a:r>
                    </a:p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squaring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99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Divide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FF0000"/>
                          </a:solidFill>
                        </a:rPr>
                        <a:t>Mergysort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</a:rPr>
                        <a:t>Quicksort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tree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traversal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Matrix multiplication,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 Large integer multiplication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Transform</a:t>
                      </a:r>
                      <a:r>
                        <a:rPr lang="en-US" sz="1400" b="1" baseline="0" dirty="0">
                          <a:solidFill>
                            <a:srgbClr val="FF0000"/>
                          </a:solidFill>
                        </a:rPr>
                        <a:t> and conquer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Presorting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FF0000"/>
                          </a:solidFill>
                        </a:rPr>
                        <a:t>Heapsort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AVL tree, </a:t>
                      </a:r>
                    </a:p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2-3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Gaussian elimination, Polynomial evaluation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981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Space and time tradeoff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Hashing,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</a:rPr>
                        <a:t>Horspool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algorithm</a:t>
                      </a:r>
                      <a:r>
                        <a:rPr lang="en-US" sz="1400" baseline="0">
                          <a:solidFill>
                            <a:srgbClr val="FF0000"/>
                          </a:solidFill>
                        </a:rPr>
                        <a:t>, BM algorithm 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Sorting by counting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Dynamic programming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Optimal binary search trees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Warshall’s</a:t>
                      </a: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 algorithm, Shortest paths problem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Knapsack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problem, Memory functions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Greedy techniques 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Minimum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spanning tree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Huffman trees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Iterative</a:t>
                      </a:r>
                    </a:p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improvement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Maximum flow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Bipartite graphs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Stable marriage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Backtracking Branch &amp; bound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Traveling salesman problem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, 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N-queens,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Assignment, Knapsack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205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583612" y="6426200"/>
            <a:ext cx="1905000" cy="30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t>1-</a:t>
            </a:r>
            <a:fld id="{EB39D732-F874-4C16-BCD0-93ACD6D36993}" type="slidenum"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32</a:t>
            </a:fld>
            <a:endParaRPr kumimoji="0" lang="en-US" altLang="en-US" sz="1400" b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512BC4E-F285-044B-B7C4-6CBA9FA531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71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228">
        <p:fade/>
      </p:transition>
    </mc:Choice>
    <mc:Fallback>
      <p:transition spd="med" advTm="402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332656"/>
            <a:ext cx="9144001" cy="723528"/>
          </a:xfrm>
        </p:spPr>
        <p:txBody>
          <a:bodyPr/>
          <a:lstStyle/>
          <a:p>
            <a:pPr>
              <a:defRPr/>
            </a:pPr>
            <a:r>
              <a:rPr lang="en-US" dirty="0"/>
              <a:t>Recommended Reading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idx="1"/>
          </p:nvPr>
        </p:nvSpPr>
        <p:spPr>
          <a:xfrm>
            <a:off x="1413892" y="1556792"/>
            <a:ext cx="9134391" cy="411480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7.1</a:t>
            </a:r>
          </a:p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7.2</a:t>
            </a:r>
          </a:p>
          <a:p>
            <a:pPr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73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65820" y="107469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Sorting by Counting</a:t>
            </a:r>
          </a:p>
        </p:txBody>
      </p:sp>
      <p:sp>
        <p:nvSpPr>
          <p:cNvPr id="406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1764" y="1665831"/>
            <a:ext cx="4666689" cy="4764360"/>
          </a:xfrm>
        </p:spPr>
        <p:txBody>
          <a:bodyPr/>
          <a:lstStyle/>
          <a:p>
            <a:pPr>
              <a:defRPr/>
            </a:pPr>
            <a:r>
              <a:rPr lang="en-US" sz="2000" i="1" dirty="0"/>
              <a:t>A</a:t>
            </a:r>
            <a:r>
              <a:rPr lang="en-US" sz="2000" dirty="0"/>
              <a:t> is the array to be sorted. </a:t>
            </a:r>
            <a:r>
              <a:rPr lang="en-US" sz="2000" i="1" dirty="0"/>
              <a:t>S</a:t>
            </a:r>
            <a:r>
              <a:rPr lang="en-US" sz="2000" dirty="0"/>
              <a:t> is the sorting result.</a:t>
            </a:r>
          </a:p>
          <a:p>
            <a:pPr>
              <a:defRPr/>
            </a:pPr>
            <a:r>
              <a:rPr lang="en-US" sz="2000" dirty="0"/>
              <a:t>Create array </a:t>
            </a:r>
            <a:r>
              <a:rPr lang="en-US" sz="2000" i="1" dirty="0"/>
              <a:t>Count </a:t>
            </a:r>
            <a:r>
              <a:rPr lang="en-US" sz="2000" dirty="0"/>
              <a:t>[ ] to store counts. </a:t>
            </a:r>
          </a:p>
          <a:p>
            <a:pPr>
              <a:defRPr/>
            </a:pPr>
            <a:r>
              <a:rPr lang="en-US" sz="2000" dirty="0"/>
              <a:t>Initialize </a:t>
            </a:r>
            <a:r>
              <a:rPr lang="en-US" sz="2000" i="1" dirty="0"/>
              <a:t>Count </a:t>
            </a:r>
            <a:r>
              <a:rPr lang="en-US" sz="2000" dirty="0"/>
              <a:t>[ ] elements to zero.</a:t>
            </a:r>
          </a:p>
          <a:p>
            <a:pPr>
              <a:defRPr/>
            </a:pPr>
            <a:r>
              <a:rPr lang="en-US" sz="2000" dirty="0"/>
              <a:t>For each element</a:t>
            </a:r>
            <a:r>
              <a:rPr lang="en-US" sz="2000" i="1" dirty="0"/>
              <a:t> A </a:t>
            </a:r>
            <a:r>
              <a:rPr lang="en-US" sz="2000" dirty="0"/>
              <a:t>[ </a:t>
            </a:r>
            <a:r>
              <a:rPr lang="en-US" sz="2000" dirty="0" err="1"/>
              <a:t>i</a:t>
            </a:r>
            <a:r>
              <a:rPr lang="en-US" sz="2000" dirty="0"/>
              <a:t> ], compare it with all elements </a:t>
            </a:r>
            <a:r>
              <a:rPr lang="en-US" sz="2000" i="1" dirty="0"/>
              <a:t>A </a:t>
            </a:r>
            <a:r>
              <a:rPr lang="en-US" sz="2000" dirty="0"/>
              <a:t>[ j ] (j &gt; </a:t>
            </a:r>
            <a:r>
              <a:rPr lang="en-US" sz="2000" dirty="0" err="1"/>
              <a:t>i</a:t>
            </a:r>
            <a:r>
              <a:rPr lang="en-US" sz="2000" dirty="0"/>
              <a:t>).</a:t>
            </a:r>
          </a:p>
          <a:p>
            <a:pPr lvl="1">
              <a:defRPr/>
            </a:pPr>
            <a:r>
              <a:rPr lang="en-US" dirty="0"/>
              <a:t>If </a:t>
            </a:r>
            <a:r>
              <a:rPr lang="en-US" i="1" dirty="0"/>
              <a:t>A </a:t>
            </a:r>
            <a:r>
              <a:rPr lang="en-US" dirty="0"/>
              <a:t>[ </a:t>
            </a:r>
            <a:r>
              <a:rPr lang="en-US" dirty="0" err="1"/>
              <a:t>i</a:t>
            </a:r>
            <a:r>
              <a:rPr lang="en-US" dirty="0"/>
              <a:t> ] &lt; </a:t>
            </a:r>
            <a:r>
              <a:rPr lang="en-US" i="1" dirty="0"/>
              <a:t>A </a:t>
            </a:r>
            <a:r>
              <a:rPr lang="en-US" dirty="0"/>
              <a:t>[ j ], increase </a:t>
            </a:r>
            <a:r>
              <a:rPr lang="en-US" i="1" dirty="0"/>
              <a:t>Count </a:t>
            </a:r>
            <a:r>
              <a:rPr lang="en-US" dirty="0"/>
              <a:t>[ j ] by 1, otherwise, increase </a:t>
            </a:r>
            <a:r>
              <a:rPr lang="en-US" i="1" dirty="0"/>
              <a:t>Count </a:t>
            </a:r>
            <a:r>
              <a:rPr lang="en-US" dirty="0"/>
              <a:t>[ </a:t>
            </a:r>
            <a:r>
              <a:rPr lang="en-US" dirty="0" err="1"/>
              <a:t>i</a:t>
            </a:r>
            <a:r>
              <a:rPr lang="en-US" dirty="0"/>
              <a:t> ] by 1.</a:t>
            </a:r>
          </a:p>
          <a:p>
            <a:pPr>
              <a:defRPr/>
            </a:pPr>
            <a:r>
              <a:rPr lang="en-US" sz="2000" dirty="0"/>
              <a:t>For all </a:t>
            </a:r>
            <a:r>
              <a:rPr lang="en-US" sz="2000" i="1" dirty="0" err="1"/>
              <a:t>i</a:t>
            </a:r>
            <a:r>
              <a:rPr lang="en-US" sz="2000" dirty="0"/>
              <a:t>, copy </a:t>
            </a:r>
            <a:r>
              <a:rPr lang="en-US" sz="2000" i="1" dirty="0"/>
              <a:t>A </a:t>
            </a:r>
            <a:r>
              <a:rPr lang="en-US" sz="2000" dirty="0"/>
              <a:t>[ </a:t>
            </a:r>
            <a:r>
              <a:rPr lang="en-US" sz="2000" dirty="0" err="1"/>
              <a:t>i</a:t>
            </a:r>
            <a:r>
              <a:rPr lang="en-US" sz="2000" dirty="0"/>
              <a:t> ] to </a:t>
            </a:r>
            <a:r>
              <a:rPr lang="en-US" sz="2000" i="1" dirty="0"/>
              <a:t>S </a:t>
            </a:r>
            <a:r>
              <a:rPr lang="en-US" sz="2000" dirty="0"/>
              <a:t>[ k ], where   k = </a:t>
            </a:r>
            <a:r>
              <a:rPr lang="en-US" sz="2000" i="1" dirty="0"/>
              <a:t>Count </a:t>
            </a:r>
            <a:r>
              <a:rPr lang="en-US" sz="2000" dirty="0"/>
              <a:t>[ </a:t>
            </a:r>
            <a:r>
              <a:rPr lang="en-US" sz="2000" dirty="0" err="1"/>
              <a:t>i</a:t>
            </a:r>
            <a:r>
              <a:rPr lang="en-US" sz="2000" dirty="0"/>
              <a:t> ].  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D9C2D4C9-B00A-4ED8-83BD-B8473C6428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00" y="1688976"/>
            <a:ext cx="6503310" cy="3384376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DE8800B-4A67-4D54-AF3A-AA43734348CD}"/>
              </a:ext>
            </a:extLst>
          </p:cNvPr>
          <p:cNvSpPr/>
          <p:nvPr/>
        </p:nvSpPr>
        <p:spPr>
          <a:xfrm>
            <a:off x="7978406" y="2426343"/>
            <a:ext cx="3228573" cy="282577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592F7C-8C29-42B8-8852-10B9E191DA00}"/>
              </a:ext>
            </a:extLst>
          </p:cNvPr>
          <p:cNvSpPr/>
          <p:nvPr/>
        </p:nvSpPr>
        <p:spPr>
          <a:xfrm>
            <a:off x="7978405" y="4041344"/>
            <a:ext cx="3228573" cy="2825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76FDC23-2CF8-4DE3-BB76-83401CDE03AD}"/>
              </a:ext>
            </a:extLst>
          </p:cNvPr>
          <p:cNvSpPr/>
          <p:nvPr/>
        </p:nvSpPr>
        <p:spPr>
          <a:xfrm>
            <a:off x="7989970" y="2734416"/>
            <a:ext cx="3228573" cy="282577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BD8AECE6-C3BC-FC4B-BE37-7CD603351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74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6549">
        <p:fade/>
      </p:transition>
    </mc:Choice>
    <mc:Fallback>
      <p:transition spd="med" advTm="1565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65820" y="107469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Sorting by Counting</a:t>
            </a:r>
          </a:p>
        </p:txBody>
      </p:sp>
      <p:sp>
        <p:nvSpPr>
          <p:cNvPr id="406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7216" y="5546611"/>
            <a:ext cx="9134391" cy="845062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2000" dirty="0"/>
              <a:t>Efficiency: </a:t>
            </a:r>
            <a:r>
              <a:rPr lang="el-GR" sz="2000" dirty="0">
                <a:latin typeface="Arial" panose="020B0604020202020204" pitchFamily="34" charset="0"/>
                <a:cs typeface="Arial" panose="020B0604020202020204" pitchFamily="34" charset="0"/>
              </a:rPr>
              <a:t>Θ</a:t>
            </a: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2000" dirty="0"/>
              <a:t> 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93EF4B7-5865-4FEC-B16C-680E8290C7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1068644"/>
            <a:ext cx="9604126" cy="432048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C3097C0-7171-4F42-B2F5-D87B68C26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58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373">
        <p:fade/>
      </p:transition>
    </mc:Choice>
    <mc:Fallback>
      <p:transition spd="med" advTm="573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16632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Review: String searching by brute force</a:t>
            </a:r>
          </a:p>
        </p:txBody>
      </p:sp>
      <p:sp>
        <p:nvSpPr>
          <p:cNvPr id="407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25860" y="1266826"/>
            <a:ext cx="9937104" cy="4905375"/>
          </a:xfrm>
        </p:spPr>
        <p:txBody>
          <a:bodyPr>
            <a:normAutofit lnSpcReduction="10000"/>
          </a:bodyPr>
          <a:lstStyle/>
          <a:p>
            <a:pPr marL="971550" indent="-971550">
              <a:buNone/>
              <a:defRPr/>
            </a:pPr>
            <a:r>
              <a:rPr lang="en-US" i="1" dirty="0"/>
              <a:t>pattern</a:t>
            </a:r>
            <a:r>
              <a:rPr lang="en-US" dirty="0"/>
              <a:t>: a string of </a:t>
            </a:r>
            <a:r>
              <a:rPr lang="en-US" i="1" dirty="0"/>
              <a:t>m</a:t>
            </a:r>
            <a:r>
              <a:rPr lang="en-US" dirty="0"/>
              <a:t> characters to search for</a:t>
            </a:r>
          </a:p>
          <a:p>
            <a:pPr marL="971550" indent="-971550">
              <a:buNone/>
              <a:defRPr/>
            </a:pPr>
            <a:r>
              <a:rPr lang="en-US" i="1" dirty="0"/>
              <a:t>text</a:t>
            </a:r>
            <a:r>
              <a:rPr lang="en-US" dirty="0"/>
              <a:t>: a (long) string of </a:t>
            </a:r>
            <a:r>
              <a:rPr lang="en-US" i="1" dirty="0"/>
              <a:t>n</a:t>
            </a:r>
            <a:r>
              <a:rPr lang="en-US" dirty="0"/>
              <a:t> characters to search in</a:t>
            </a:r>
          </a:p>
          <a:p>
            <a:pPr marL="971550" indent="-971550">
              <a:defRPr/>
            </a:pPr>
            <a:endParaRPr lang="en-US" dirty="0"/>
          </a:p>
          <a:p>
            <a:pPr marL="971550" indent="-971550">
              <a:buNone/>
              <a:defRPr/>
            </a:pPr>
            <a:r>
              <a:rPr lang="en-US" i="1" u="sng" dirty="0"/>
              <a:t>Brute force algorithm</a:t>
            </a:r>
            <a:endParaRPr lang="en-US" dirty="0"/>
          </a:p>
          <a:p>
            <a:pPr marL="971550" indent="-971550">
              <a:buNone/>
              <a:defRPr/>
            </a:pPr>
            <a:r>
              <a:rPr lang="en-US" dirty="0"/>
              <a:t>Step 1	Align pattern at beginning of text</a:t>
            </a:r>
          </a:p>
          <a:p>
            <a:pPr marL="971550" indent="-971550">
              <a:buNone/>
              <a:defRPr/>
            </a:pPr>
            <a:r>
              <a:rPr lang="en-US" dirty="0"/>
              <a:t>Step 2	Moving from left to right, compare each character of</a:t>
            </a:r>
            <a:br>
              <a:rPr lang="en-US" dirty="0"/>
            </a:br>
            <a:r>
              <a:rPr lang="en-US" dirty="0"/>
              <a:t>pattern to the corresponding character in text until either all characters are found to match (successful search) or a mismatch is detected</a:t>
            </a:r>
          </a:p>
          <a:p>
            <a:pPr marL="971550" indent="-971550">
              <a:buNone/>
              <a:defRPr/>
            </a:pPr>
            <a:r>
              <a:rPr lang="en-US" dirty="0"/>
              <a:t>Step 3 While a mismatch is detected and the text is not yet exhausted, realign pattern one position to the right and repeat Step 2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DC21C6-002D-2B48-9885-844DFEC319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2505">
        <p:fade/>
      </p:transition>
    </mc:Choice>
    <mc:Fallback>
      <p:transition spd="med" advTm="425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266699"/>
            <a:ext cx="8458200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sz="3400" dirty="0"/>
              <a:t>Example of Brute-Force String Searching</a:t>
            </a:r>
            <a:r>
              <a:rPr lang="en-US" sz="3200" dirty="0"/>
              <a:t> 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79600" y="1266826"/>
            <a:ext cx="8786812" cy="4981575"/>
          </a:xfrm>
        </p:spPr>
        <p:txBody>
          <a:bodyPr/>
          <a:lstStyle/>
          <a:p>
            <a:pPr marL="457200" indent="-457200">
              <a:buNone/>
              <a:defRPr/>
            </a:pPr>
            <a:r>
              <a:rPr lang="en-US" dirty="0"/>
              <a:t>              </a:t>
            </a:r>
            <a:br>
              <a:rPr lang="en-US" dirty="0">
                <a:latin typeface="SimSun" pitchFamily="2" charset="-128"/>
              </a:rPr>
            </a:br>
            <a:r>
              <a:rPr lang="en-US" dirty="0">
                <a:latin typeface="SimSun" pitchFamily="2" charset="-128"/>
              </a:rPr>
              <a:t>                                        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endParaRPr lang="en-US" dirty="0"/>
          </a:p>
          <a:p>
            <a:pPr marL="457200" indent="-457200">
              <a:buFont typeface="Monotype Sorts" pitchFamily="2" charset="2"/>
              <a:buAutoNum type="arabicPeriod"/>
              <a:defRPr/>
            </a:pPr>
            <a:endParaRPr lang="en-US" dirty="0"/>
          </a:p>
          <a:p>
            <a:pPr marL="457200" indent="-457200">
              <a:buFont typeface="Monotype Sorts" pitchFamily="2" charset="2"/>
              <a:buAutoNum type="arabicPeriod"/>
              <a:defRPr/>
            </a:pPr>
            <a:endParaRPr lang="en-US" dirty="0"/>
          </a:p>
          <a:p>
            <a:pPr marL="457200" indent="-457200">
              <a:buNone/>
              <a:defRPr/>
            </a:pPr>
            <a:endParaRPr lang="en-US" dirty="0">
              <a:latin typeface="SimSun" pitchFamily="2" charset="-128"/>
            </a:endParaRPr>
          </a:p>
          <a:p>
            <a:pPr marL="457200" indent="-457200">
              <a:buNone/>
              <a:defRPr/>
            </a:pPr>
            <a:endParaRPr lang="en-US" dirty="0"/>
          </a:p>
          <a:p>
            <a:pPr marL="457200" indent="-457200">
              <a:buNone/>
              <a:defRPr/>
            </a:pPr>
            <a:endParaRPr lang="en-US" dirty="0"/>
          </a:p>
          <a:p>
            <a:pPr marL="457200" indent="-457200">
              <a:buNone/>
              <a:defRPr/>
            </a:pPr>
            <a:endParaRPr lang="en-US" dirty="0">
              <a:latin typeface="SimSun" pitchFamily="2" charset="-128"/>
            </a:endParaRPr>
          </a:p>
          <a:p>
            <a:pPr marL="457200" indent="-457200">
              <a:buNone/>
              <a:defRPr/>
            </a:pPr>
            <a:endParaRPr lang="en-US" dirty="0"/>
          </a:p>
        </p:txBody>
      </p:sp>
      <p:pic>
        <p:nvPicPr>
          <p:cNvPr id="22532" name="Picture 3" descr="f3.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568" y="2061369"/>
            <a:ext cx="8675687" cy="273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5CEB8A9-781A-47B0-A415-36E1B0D0F00B}"/>
              </a:ext>
            </a:extLst>
          </p:cNvPr>
          <p:cNvSpPr/>
          <p:nvPr/>
        </p:nvSpPr>
        <p:spPr>
          <a:xfrm>
            <a:off x="5518348" y="2204864"/>
            <a:ext cx="1008112" cy="252028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6340BF-8677-4A53-A717-AAB37FEF089C}"/>
              </a:ext>
            </a:extLst>
          </p:cNvPr>
          <p:cNvSpPr/>
          <p:nvPr/>
        </p:nvSpPr>
        <p:spPr>
          <a:xfrm>
            <a:off x="2767062" y="2204864"/>
            <a:ext cx="1008112" cy="64807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8D4956E-0843-6648-B9B5-9EEC52E8F2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92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3701">
        <p:fade/>
      </p:transition>
    </mc:Choice>
    <mc:Fallback>
      <p:transition spd="med" advTm="1037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-462880"/>
            <a:ext cx="9144001" cy="1371600"/>
          </a:xfrm>
        </p:spPr>
        <p:txBody>
          <a:bodyPr/>
          <a:lstStyle/>
          <a:p>
            <a:pPr>
              <a:defRPr/>
            </a:pPr>
            <a:r>
              <a:rPr lang="en-US" dirty="0"/>
              <a:t>String </a:t>
            </a:r>
            <a:r>
              <a:rPr lang="en-US" altLang="zh-CN" dirty="0"/>
              <a:t>S</a:t>
            </a:r>
            <a:r>
              <a:rPr lang="en-US" dirty="0"/>
              <a:t>earching by preprocessing</a:t>
            </a:r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97868" y="1556792"/>
            <a:ext cx="9793088" cy="4392488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dirty="0"/>
              <a:t>Several string searching algorithms are based on the input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lang="en-US" dirty="0"/>
              <a:t>enhancement idea of  preprocessing the pattern </a:t>
            </a:r>
          </a:p>
          <a:p>
            <a:pPr>
              <a:lnSpc>
                <a:spcPct val="9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r>
              <a:rPr lang="en-US" dirty="0"/>
              <a:t>Boyer-Moore algorithm preprocesses pattern right to left and store information into two tables</a:t>
            </a:r>
          </a:p>
          <a:p>
            <a:pPr>
              <a:lnSpc>
                <a:spcPct val="90000"/>
              </a:lnSpc>
              <a:defRPr/>
            </a:pPr>
            <a:endParaRPr lang="en-US" dirty="0"/>
          </a:p>
          <a:p>
            <a:pPr>
              <a:lnSpc>
                <a:spcPct val="100000"/>
              </a:lnSpc>
              <a:defRPr/>
            </a:pPr>
            <a:r>
              <a:rPr lang="en-US" dirty="0" err="1"/>
              <a:t>Horspool’s</a:t>
            </a:r>
            <a:r>
              <a:rPr lang="en-US" dirty="0"/>
              <a:t> algorithm simplifies the Boyer-Moore algorithm by using just one table</a:t>
            </a:r>
            <a:endParaRPr lang="en-US" sz="20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BE8DF85-79E1-6849-8EA3-0989CB333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919">
        <p:fade/>
      </p:transition>
    </mc:Choice>
    <mc:Fallback>
      <p:transition spd="med" advTm="319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>
          <a:xfrm>
            <a:off x="693812" y="116632"/>
            <a:ext cx="9144001" cy="914400"/>
          </a:xfrm>
        </p:spPr>
        <p:txBody>
          <a:bodyPr/>
          <a:lstStyle/>
          <a:p>
            <a:pPr>
              <a:defRPr/>
            </a:pPr>
            <a:r>
              <a:rPr lang="en-US" dirty="0" err="1"/>
              <a:t>Horspool’s</a:t>
            </a:r>
            <a:r>
              <a:rPr lang="en-US" dirty="0"/>
              <a:t> Algorithm</a:t>
            </a:r>
          </a:p>
        </p:txBody>
      </p:sp>
      <p:sp>
        <p:nvSpPr>
          <p:cNvPr id="409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25860" y="1556792"/>
            <a:ext cx="9937104" cy="411480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dirty="0"/>
              <a:t>A simplified version of Boyer-Moore algorithm:</a:t>
            </a:r>
          </a:p>
          <a:p>
            <a:pPr lvl="1">
              <a:defRPr/>
            </a:pPr>
            <a:endParaRPr lang="en-US" dirty="0"/>
          </a:p>
          <a:p>
            <a:pPr lvl="1">
              <a:lnSpc>
                <a:spcPct val="100000"/>
              </a:lnSpc>
              <a:defRPr/>
            </a:pPr>
            <a:r>
              <a:rPr lang="en-US" sz="2400" dirty="0"/>
              <a:t>preprocesses pattern to generate a shift table that determines how much to shift the pattern when a mismatch occurs </a:t>
            </a:r>
          </a:p>
          <a:p>
            <a:pPr lvl="1">
              <a:lnSpc>
                <a:spcPct val="100000"/>
              </a:lnSpc>
              <a:defRPr/>
            </a:pPr>
            <a:endParaRPr lang="en-US" sz="2400" dirty="0"/>
          </a:p>
          <a:p>
            <a:pPr lvl="1">
              <a:lnSpc>
                <a:spcPct val="100000"/>
              </a:lnSpc>
              <a:defRPr/>
            </a:pPr>
            <a:r>
              <a:rPr lang="en-US" sz="2400" dirty="0"/>
              <a:t>always makes a shift based on the text’s character </a:t>
            </a:r>
            <a:r>
              <a:rPr lang="en-US" sz="2400" i="1" dirty="0"/>
              <a:t>c </a:t>
            </a:r>
            <a:r>
              <a:rPr lang="en-US" sz="2400" dirty="0"/>
              <a:t>aligned with the </a:t>
            </a:r>
            <a:r>
              <a:rPr lang="en-US" sz="2400" u="sng" dirty="0"/>
              <a:t>last</a:t>
            </a:r>
            <a:r>
              <a:rPr lang="en-US" sz="2400" dirty="0"/>
              <a:t> character in the pattern according to the shift table’s entry for </a:t>
            </a:r>
            <a:r>
              <a:rPr lang="en-US" sz="2400" i="1" dirty="0"/>
              <a:t>c</a:t>
            </a:r>
            <a:endParaRPr lang="en-US" dirty="0"/>
          </a:p>
          <a:p>
            <a:pPr marL="0" indent="0">
              <a:defRPr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5E49FC6-6364-AD46-9074-B089953977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752">
        <p:fade/>
      </p:transition>
    </mc:Choice>
    <mc:Fallback>
      <p:transition spd="med" advTm="507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 templat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ue atom design slides.potx" id="{20958743-FA80-43E5-9586-B48EF2BE42B5}" vid="{6B9132C0-2E4C-4DF6-B21A-C2322474BD21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49C11C-71DC-49B6-ACD8-27E3AE088D14}">
  <ds:schemaRefs>
    <ds:schemaRef ds:uri="40262f94-9f35-4ac3-9a90-690165a166b7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4f35948-e619-41b3-aa29-22878b09cfd2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4880</TotalTime>
  <Words>2933</Words>
  <Application>Microsoft Macintosh PowerPoint</Application>
  <PresentationFormat>Custom</PresentationFormat>
  <Paragraphs>534</Paragraphs>
  <Slides>33</Slides>
  <Notes>30</Notes>
  <HiddenSlides>0</HiddenSlides>
  <MMClips>30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B Frutiger Bold</vt:lpstr>
      <vt:lpstr>SimSun</vt:lpstr>
      <vt:lpstr>Arial</vt:lpstr>
      <vt:lpstr>Arial Narrow</vt:lpstr>
      <vt:lpstr>Cambria Math</vt:lpstr>
      <vt:lpstr>Century Gothic</vt:lpstr>
      <vt:lpstr>Courier New</vt:lpstr>
      <vt:lpstr>Monotype Sorts</vt:lpstr>
      <vt:lpstr>Times New Roman</vt:lpstr>
      <vt:lpstr>Blue atom design template</vt:lpstr>
      <vt:lpstr>The Analysis and Design of           Computer Algorithms</vt:lpstr>
      <vt:lpstr> </vt:lpstr>
      <vt:lpstr>Space-for-Time Tradeoffs</vt:lpstr>
      <vt:lpstr>Sorting by Counting</vt:lpstr>
      <vt:lpstr>Sorting by Counting</vt:lpstr>
      <vt:lpstr>Review: String searching by brute force</vt:lpstr>
      <vt:lpstr>Example of Brute-Force String Searching </vt:lpstr>
      <vt:lpstr>String Searching by preprocessing</vt:lpstr>
      <vt:lpstr>Horspool’s Algorithm</vt:lpstr>
      <vt:lpstr>Examples of Horspool’s algorithm application</vt:lpstr>
      <vt:lpstr>How far to shift?</vt:lpstr>
      <vt:lpstr>How far to shift?</vt:lpstr>
      <vt:lpstr>How far to shift?</vt:lpstr>
      <vt:lpstr>Shift Table</vt:lpstr>
      <vt:lpstr>Examples of Horspool’s algorithm application</vt:lpstr>
      <vt:lpstr>Examples of Horspool’s algorithm application</vt:lpstr>
      <vt:lpstr>PowerPoint Presentation</vt:lpstr>
      <vt:lpstr>Boyer-Moore Algorithm</vt:lpstr>
      <vt:lpstr>Bad-Symbol Shift in Boyer-Moore Algorithm</vt:lpstr>
      <vt:lpstr>PowerPoint Presentation</vt:lpstr>
      <vt:lpstr>Example of Boyer-Moore algorithm application</vt:lpstr>
      <vt:lpstr>Example of Boyer-Moore algorithm application</vt:lpstr>
      <vt:lpstr>Good-Suffix Shift in Boyer-Moore Algorithm</vt:lpstr>
      <vt:lpstr>Good-Suffix Shift in Boyer-Moore Algorithm</vt:lpstr>
      <vt:lpstr>Good-Suffix Shift in Boyer-Moore Algorithm</vt:lpstr>
      <vt:lpstr>Good-Suffix Shift in Boyer-Moore Algorithm</vt:lpstr>
      <vt:lpstr>Good-Suffix Shift in Boyer-Moore Algorithm</vt:lpstr>
      <vt:lpstr>Steps in Boyer-Moore Algorithm </vt:lpstr>
      <vt:lpstr>Example of Boyer-Moore algorithm application</vt:lpstr>
      <vt:lpstr>Hashing</vt:lpstr>
      <vt:lpstr>Hashing</vt:lpstr>
      <vt:lpstr>Design techniques and problem types</vt:lpstr>
      <vt:lpstr>Recommended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Analysis and Design of           Computer Algorithms</dc:title>
  <dc:creator>F. Wang</dc:creator>
  <cp:lastModifiedBy>F. Wang</cp:lastModifiedBy>
  <cp:revision>160</cp:revision>
  <dcterms:created xsi:type="dcterms:W3CDTF">2020-12-30T16:40:45Z</dcterms:created>
  <dcterms:modified xsi:type="dcterms:W3CDTF">2021-02-26T16:31:33Z</dcterms:modified>
</cp:coreProperties>
</file>